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315" r:id="rId2"/>
    <p:sldId id="316" r:id="rId3"/>
    <p:sldId id="318" r:id="rId4"/>
    <p:sldId id="319" r:id="rId5"/>
    <p:sldId id="367" r:id="rId6"/>
    <p:sldId id="320" r:id="rId7"/>
    <p:sldId id="322" r:id="rId8"/>
    <p:sldId id="368" r:id="rId9"/>
    <p:sldId id="369" r:id="rId10"/>
    <p:sldId id="325" r:id="rId11"/>
    <p:sldId id="370" r:id="rId12"/>
    <p:sldId id="382" r:id="rId13"/>
    <p:sldId id="383" r:id="rId14"/>
    <p:sldId id="384" r:id="rId15"/>
    <p:sldId id="385" r:id="rId16"/>
    <p:sldId id="386" r:id="rId17"/>
    <p:sldId id="357" r:id="rId18"/>
    <p:sldId id="387" r:id="rId19"/>
    <p:sldId id="388" r:id="rId20"/>
    <p:sldId id="389" r:id="rId21"/>
    <p:sldId id="390" r:id="rId22"/>
    <p:sldId id="393" r:id="rId23"/>
    <p:sldId id="334" r:id="rId24"/>
    <p:sldId id="375" r:id="rId25"/>
    <p:sldId id="376" r:id="rId26"/>
    <p:sldId id="377" r:id="rId27"/>
    <p:sldId id="378" r:id="rId28"/>
    <p:sldId id="335" r:id="rId29"/>
    <p:sldId id="336" r:id="rId30"/>
    <p:sldId id="392" r:id="rId3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ECFF"/>
    <a:srgbClr val="1397FE"/>
    <a:srgbClr val="20A9FF"/>
    <a:srgbClr val="0090FF"/>
    <a:srgbClr val="0099FF"/>
    <a:srgbClr val="352C83"/>
    <a:srgbClr val="DE7A16"/>
    <a:srgbClr val="F597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24" autoAdjust="0"/>
    <p:restoredTop sz="73000" autoAdjust="0"/>
  </p:normalViewPr>
  <p:slideViewPr>
    <p:cSldViewPr snapToGrid="0" snapToObjects="1">
      <p:cViewPr>
        <p:scale>
          <a:sx n="70" d="100"/>
          <a:sy n="70" d="100"/>
        </p:scale>
        <p:origin x="-1140" y="-288"/>
      </p:cViewPr>
      <p:guideLst>
        <p:guide orient="horz" pos="1034"/>
        <p:guide pos="329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773" y="37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ＭＳ Ｐゴシック" pitchFamily="34"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E8D5FB5A-BFF7-454D-A55A-4308F675C762}" type="datetime1">
              <a:rPr lang="en-US"/>
              <a:pPr>
                <a:defRPr/>
              </a:pPr>
              <a:t>9/23/2014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ＭＳ Ｐゴシック" pitchFamily="34"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0DA77F6-1924-4AF2-9DC2-004FB835D8CE}" type="slidenum">
              <a:rPr lang="en-US"/>
              <a:pPr>
                <a:defRPr/>
              </a:pPr>
              <a:t>‹#›</a:t>
            </a:fld>
            <a:endParaRPr lang="en-US"/>
          </a:p>
        </p:txBody>
      </p:sp>
    </p:spTree>
    <p:extLst>
      <p:ext uri="{BB962C8B-B14F-4D97-AF65-F5344CB8AC3E}">
        <p14:creationId xmlns:p14="http://schemas.microsoft.com/office/powerpoint/2010/main" val="1467565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0D4357AF-D850-4E56-BCE8-C5B724A31DA2}" type="datetime1">
              <a:rPr lang="en-US"/>
              <a:pPr>
                <a:defRPr/>
              </a:pPr>
              <a:t>9/23/2014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E62BC960-44AF-498F-B994-9EA48CF4C6C8}" type="slidenum">
              <a:rPr lang="en-US"/>
              <a:pPr>
                <a:defRPr/>
              </a:pPr>
              <a:t>‹#›</a:t>
            </a:fld>
            <a:endParaRPr lang="en-US"/>
          </a:p>
        </p:txBody>
      </p:sp>
    </p:spTree>
    <p:extLst>
      <p:ext uri="{BB962C8B-B14F-4D97-AF65-F5344CB8AC3E}">
        <p14:creationId xmlns:p14="http://schemas.microsoft.com/office/powerpoint/2010/main" val="177705762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53252" name="Slide Number Placeholder 3"/>
          <p:cNvSpPr>
            <a:spLocks noGrp="1"/>
          </p:cNvSpPr>
          <p:nvPr>
            <p:ph type="sldNum" sz="quarter" idx="5"/>
          </p:nvPr>
        </p:nvSpPr>
        <p:spPr bwMode="auto">
          <a:noFill/>
          <a:ln>
            <a:miter lim="800000"/>
            <a:headEnd/>
            <a:tailEnd/>
          </a:ln>
        </p:spPr>
        <p:txBody>
          <a:bodyPr/>
          <a:lstStyle/>
          <a:p>
            <a:fld id="{81E7B9FA-B3BC-448F-937C-7FF746C27816}"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63492" name="Slide Number Placeholder 3"/>
          <p:cNvSpPr>
            <a:spLocks noGrp="1"/>
          </p:cNvSpPr>
          <p:nvPr>
            <p:ph type="sldNum" sz="quarter" idx="5"/>
          </p:nvPr>
        </p:nvSpPr>
        <p:spPr bwMode="auto">
          <a:noFill/>
          <a:ln>
            <a:miter lim="800000"/>
            <a:headEnd/>
            <a:tailEnd/>
          </a:ln>
        </p:spPr>
        <p:txBody>
          <a:bodyPr/>
          <a:lstStyle/>
          <a:p>
            <a:fld id="{8A6D8A9E-AB49-411C-9107-2F4E1618F453}" type="slidenum">
              <a:rPr lang="en-US" smtClean="0"/>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t>Additional sample questions and test taking tips are available in the </a:t>
            </a:r>
            <a:r>
              <a:rPr lang="en-US" i="1" dirty="0" smtClean="0"/>
              <a:t>Official Student Guide to the PSAT/NMSQT</a:t>
            </a:r>
            <a:r>
              <a:rPr lang="en-US" dirty="0" smtClean="0"/>
              <a:t>.</a:t>
            </a:r>
          </a:p>
          <a:p>
            <a:pPr eaLnBrk="1" hangingPunct="1">
              <a:spcBef>
                <a:spcPct val="0"/>
              </a:spcBef>
            </a:pPr>
            <a:endParaRPr lang="en-US" dirty="0" smtClean="0">
              <a:ea typeface="ＭＳ Ｐゴシック" pitchFamily="34" charset="-128"/>
            </a:endParaRPr>
          </a:p>
        </p:txBody>
      </p:sp>
      <p:sp>
        <p:nvSpPr>
          <p:cNvPr id="64516" name="Slide Number Placeholder 3"/>
          <p:cNvSpPr>
            <a:spLocks noGrp="1"/>
          </p:cNvSpPr>
          <p:nvPr>
            <p:ph type="sldNum" sz="quarter" idx="5"/>
          </p:nvPr>
        </p:nvSpPr>
        <p:spPr bwMode="auto">
          <a:noFill/>
          <a:ln>
            <a:miter lim="800000"/>
            <a:headEnd/>
            <a:tailEnd/>
          </a:ln>
        </p:spPr>
        <p:txBody>
          <a:bodyPr/>
          <a:lstStyle/>
          <a:p>
            <a:fld id="{93A8C8C0-FA82-4678-AEA8-C3025CA2B538}" type="slidenum">
              <a:rPr lang="en-US" smtClean="0"/>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SENTENCE COMPLETIONS </a:t>
            </a:r>
            <a:r>
              <a:rPr lang="en-US" smtClean="0"/>
              <a:t>measure knowledge of the meaning of words and ability to understand how the different parts of a sentence fit logically together. </a:t>
            </a:r>
          </a:p>
          <a:p>
            <a:pPr>
              <a:spcBef>
                <a:spcPct val="0"/>
              </a:spcBef>
            </a:pPr>
            <a:r>
              <a:rPr lang="en-US" smtClean="0"/>
              <a:t/>
            </a:r>
            <a:br>
              <a:rPr lang="en-US" smtClean="0"/>
            </a:br>
            <a:r>
              <a:rPr lang="en-US" smtClean="0"/>
              <a:t>Choice (A) is incorrect. To say that the information is contemporary, or current, is not to contradict its significance.</a:t>
            </a:r>
          </a:p>
          <a:p>
            <a:pPr eaLnBrk="1" hangingPunct="1">
              <a:spcBef>
                <a:spcPct val="0"/>
              </a:spcBef>
            </a:pPr>
            <a:r>
              <a:rPr lang="en-US" smtClean="0"/>
              <a:t>Choice (B) is incorrect. "Scintillating" means sparkling or brilliant. It is possible for a report to be both significant and scintillating, so Heather would not be contradicting Roger if she described the report in this way.</a:t>
            </a:r>
          </a:p>
          <a:p>
            <a:pPr eaLnBrk="1" hangingPunct="1">
              <a:spcBef>
                <a:spcPct val="0"/>
              </a:spcBef>
            </a:pPr>
            <a:r>
              <a:rPr lang="en-US" smtClean="0"/>
              <a:t>Choice (C) is incorrect. Heather would not be contradicting Roger if she said the report was objective, or unbiased. A report can easily be both significant and objective.</a:t>
            </a:r>
          </a:p>
          <a:p>
            <a:pPr eaLnBrk="1" hangingPunct="1">
              <a:spcBef>
                <a:spcPct val="0"/>
              </a:spcBef>
            </a:pPr>
            <a:r>
              <a:rPr lang="en-US" smtClean="0"/>
              <a:t>Choice (D) is incorrect. "Irrevocable" means unable to be taken back. This term is not the opposite of "significant" and therefore doesn't indicate a contradiction.</a:t>
            </a:r>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341D27-3CB1-4439-9CB4-5E1F430BA3F1}"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PASSAGE-BASED READING </a:t>
            </a:r>
            <a:r>
              <a:rPr lang="en-US" dirty="0" smtClean="0"/>
              <a:t>questions measure the ability to understand words, recognize significant information, make inferences, recognize implications, and follow the author’s logic or argument. </a:t>
            </a:r>
          </a:p>
          <a:p>
            <a:pPr eaLnBrk="1" hangingPunct="1">
              <a:spcBef>
                <a:spcPct val="0"/>
              </a:spcBef>
            </a:pPr>
            <a:endParaRPr lang="en-US" dirty="0" smtClean="0"/>
          </a:p>
          <a:p>
            <a:pPr eaLnBrk="1" hangingPunct="1">
              <a:spcBef>
                <a:spcPct val="0"/>
              </a:spcBef>
            </a:pPr>
            <a:r>
              <a:rPr lang="en-US" dirty="0" smtClean="0"/>
              <a:t>Choice (B) is incorrect. There is nothing in the passage to suggest that the acquaintance is a hypocrite; rather, it is the acquaintance who suggests that the telepathist may be a hypocrite. </a:t>
            </a:r>
          </a:p>
          <a:p>
            <a:pPr eaLnBrk="1" hangingPunct="1">
              <a:spcBef>
                <a:spcPct val="0"/>
              </a:spcBef>
            </a:pPr>
            <a:r>
              <a:rPr lang="en-US" dirty="0" smtClean="0"/>
              <a:t>Choice (C) is incorrect. The acquaintance tries to warn the author about a potential hoaxer. But there is nothing to indicate that the acquaintance is a hoaxer. </a:t>
            </a:r>
          </a:p>
          <a:p>
            <a:pPr eaLnBrk="1" hangingPunct="1">
              <a:spcBef>
                <a:spcPct val="0"/>
              </a:spcBef>
            </a:pPr>
            <a:r>
              <a:rPr lang="en-US" dirty="0" smtClean="0"/>
              <a:t>Choice (D) is incorrect. The acquaintance cannot be described as a "confidant" because nothing indicates that he has been the recipient of confidences. </a:t>
            </a:r>
          </a:p>
          <a:p>
            <a:pPr eaLnBrk="1" hangingPunct="1">
              <a:spcBef>
                <a:spcPct val="0"/>
              </a:spcBef>
            </a:pPr>
            <a:r>
              <a:rPr lang="en-US" dirty="0" smtClean="0"/>
              <a:t>Choice (E) is incorrect. Nothing indicates that the acquaintance can be described as a mystic, or one who practices mysticism.</a:t>
            </a:r>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341D27-3CB1-4439-9CB4-5E1F430BA3F1}"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386176-5F46-46A0-952D-D8EB6371954B}"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STUDENT-PRODUCED RESPONSE </a:t>
            </a:r>
            <a:r>
              <a:rPr lang="en-US" smtClean="0"/>
              <a:t>questions do not have answer choices. Answers are recorded on this grid. </a:t>
            </a:r>
          </a:p>
          <a:p>
            <a:pPr eaLnBrk="1" hangingPunct="1">
              <a:spcBef>
                <a:spcPct val="0"/>
              </a:spcBef>
            </a:pPr>
            <a:endParaRPr lang="en-US" smtClean="0"/>
          </a:p>
          <a:p>
            <a:pPr eaLnBrk="1" hangingPunct="1">
              <a:spcBef>
                <a:spcPct val="0"/>
              </a:spcBef>
            </a:pPr>
            <a:r>
              <a:rPr lang="en-US" smtClean="0"/>
              <a:t>To put the answer (4/7) on the grid, first write 4, then the fraction bar (slash), and then 7 in the spaces above the grid. It does not matter whether you start at the first space at the left or finish in the last space at the right. If the answer were 2, we could put the 2 in any one of the four answer spaces and bubble in the 2 below it. THE ANSWER  MUST BE BUBBLED on the grid in order to receive credit.  Incorrect gridding of the answer (ending up different from the one written in the spaces) is one of the most common errors and a sure way to lose points. </a:t>
            </a:r>
          </a:p>
          <a:p>
            <a:pPr eaLnBrk="1" hangingPunct="1">
              <a:spcBef>
                <a:spcPct val="0"/>
              </a:spcBef>
            </a:pPr>
            <a:endParaRPr lang="en-US" smtClean="0"/>
          </a:p>
          <a:p>
            <a:pPr eaLnBrk="1" hangingPunct="1">
              <a:spcBef>
                <a:spcPct val="0"/>
              </a:spcBef>
            </a:pPr>
            <a:r>
              <a:rPr lang="en-US" b="1" smtClean="0"/>
              <a:t>Note to Presenter:</a:t>
            </a:r>
            <a:r>
              <a:rPr lang="en-US" smtClean="0"/>
              <a:t> The directions for recording answers to STUDENT-PRODUCED RESPONSE questions are written in the test booklet and in the </a:t>
            </a:r>
            <a:r>
              <a:rPr lang="en-US" i="1" smtClean="0"/>
              <a:t>Official Student Guide to the PSAT/NMSQT</a:t>
            </a:r>
            <a:r>
              <a:rPr lang="en-US" smtClean="0"/>
              <a:t>. Students should read the directions before test day. </a:t>
            </a: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32C27E-BF0E-46E2-8113-CA208BFD4373}"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Note to Presenter:</a:t>
            </a:r>
            <a:r>
              <a:rPr lang="en-US" dirty="0" smtClean="0"/>
              <a:t> These are practice grids. The correct answers should be gridded as 1.75, 7/3 (or 2.33), .444, and .2. 20% can also be bubbled in as 1/5.  </a:t>
            </a:r>
          </a:p>
          <a:p>
            <a:pPr eaLnBrk="1" hangingPunct="1">
              <a:spcBef>
                <a:spcPct val="0"/>
              </a:spcBef>
            </a:pPr>
            <a:endParaRPr lang="en-US" dirty="0" smtClean="0"/>
          </a:p>
          <a:p>
            <a:pPr eaLnBrk="1" hangingPunct="1">
              <a:spcBef>
                <a:spcPct val="0"/>
              </a:spcBef>
            </a:pPr>
            <a:r>
              <a:rPr lang="en-US" dirty="0" smtClean="0"/>
              <a:t>NOTE: If it is a repeating decimal, as in .44444…, it MUST extend to the last column. If it were to stop at .44, it would be scored as wrong.</a:t>
            </a:r>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B41324-C625-4157-B805-19DB1FE27264}"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Additional calculator tips:</a:t>
            </a:r>
          </a:p>
          <a:p>
            <a:pPr eaLnBrk="1" hangingPunct="1">
              <a:spcBef>
                <a:spcPct val="0"/>
              </a:spcBef>
              <a:buFontTx/>
              <a:buChar char="•"/>
            </a:pPr>
            <a:r>
              <a:rPr lang="en-US" dirty="0" smtClean="0"/>
              <a:t>Don't try to use the calculator on every question. No question requires one. </a:t>
            </a:r>
          </a:p>
          <a:p>
            <a:pPr eaLnBrk="1" hangingPunct="1">
              <a:spcBef>
                <a:spcPct val="0"/>
              </a:spcBef>
              <a:buFontTx/>
              <a:buChar char="•"/>
            </a:pPr>
            <a:r>
              <a:rPr lang="en-US" dirty="0" smtClean="0"/>
              <a:t>Decide how to solve each problem; then decide whether to use a calculator.</a:t>
            </a:r>
          </a:p>
          <a:p>
            <a:pPr eaLnBrk="1" hangingPunct="1">
              <a:spcBef>
                <a:spcPct val="0"/>
              </a:spcBef>
              <a:buFontTx/>
              <a:buChar char="•"/>
            </a:pPr>
            <a:r>
              <a:rPr lang="en-US" dirty="0" smtClean="0"/>
              <a:t>Make sure your calculator is in good working order and that batteries are fresh.</a:t>
            </a:r>
          </a:p>
          <a:p>
            <a:pPr eaLnBrk="1" hangingPunct="1">
              <a:spcBef>
                <a:spcPct val="0"/>
              </a:spcBef>
              <a:buFontTx/>
              <a:buChar char="•"/>
            </a:pPr>
            <a:r>
              <a:rPr lang="en-US" dirty="0" smtClean="0"/>
              <a:t>You will not be permitted to use a pocket organizer; laptop or handheld electronic device; cell phone calculator; or calculator with QWERTY (typewriter-like) keypad, with paper tape, that makes noise or “talks,” or that requires an electrical outlet.</a:t>
            </a:r>
          </a:p>
        </p:txBody>
      </p:sp>
      <p:sp>
        <p:nvSpPr>
          <p:cNvPr id="69636" name="Slide Number Placeholder 3"/>
          <p:cNvSpPr>
            <a:spLocks noGrp="1"/>
          </p:cNvSpPr>
          <p:nvPr>
            <p:ph type="sldNum" sz="quarter" idx="5"/>
          </p:nvPr>
        </p:nvSpPr>
        <p:spPr bwMode="auto">
          <a:noFill/>
          <a:ln>
            <a:miter lim="800000"/>
            <a:headEnd/>
            <a:tailEnd/>
          </a:ln>
        </p:spPr>
        <p:txBody>
          <a:bodyPr/>
          <a:lstStyle/>
          <a:p>
            <a:fld id="{A198C11F-183C-4E1A-82CA-82A112260965}"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Note to Presenter:</a:t>
            </a:r>
            <a:r>
              <a:rPr lang="en-US" smtClean="0"/>
              <a:t> The Writing Skills section of the PSAT/NMSQT does </a:t>
            </a:r>
            <a:r>
              <a:rPr lang="en-US" b="1" smtClean="0"/>
              <a:t>not</a:t>
            </a:r>
            <a:r>
              <a:rPr lang="en-US" smtClean="0"/>
              <a:t> require students to write an essay. However, through multiple-choice questions, it tests the ability to identify effective expressions in standard written English, to recognize faults in usage and structure, and to chose effective revisions in sentences and paragraphs. </a:t>
            </a:r>
          </a:p>
          <a:p>
            <a:pPr eaLnBrk="1" hangingPunct="1">
              <a:spcBef>
                <a:spcPct val="0"/>
              </a:spcBef>
            </a:pPr>
            <a:endParaRPr lang="en-US" smtClean="0"/>
          </a:p>
          <a:p>
            <a:pPr eaLnBrk="1" hangingPunct="1">
              <a:spcBef>
                <a:spcPct val="0"/>
              </a:spcBef>
            </a:pPr>
            <a:r>
              <a:rPr lang="en-US" b="1" smtClean="0"/>
              <a:t>IMPROVING SENTENCES </a:t>
            </a:r>
            <a:r>
              <a:rPr lang="en-US" smtClean="0"/>
              <a:t>questions require you to choose the best, most effective form of a sentence. </a:t>
            </a:r>
          </a:p>
          <a:p>
            <a:pPr eaLnBrk="1" hangingPunct="1">
              <a:spcBef>
                <a:spcPct val="0"/>
              </a:spcBef>
            </a:pPr>
            <a:endParaRPr lang="en-US" smtClean="0"/>
          </a:p>
          <a:p>
            <a:pPr eaLnBrk="1" hangingPunct="1">
              <a:spcBef>
                <a:spcPct val="0"/>
              </a:spcBef>
            </a:pPr>
            <a:r>
              <a:rPr lang="en-US" smtClean="0"/>
              <a:t>Choice (A) involves a pronoun error and creates redundancy. The pronoun "they" has no logical antecedent in the sentence. The adverb "then" is unnecessary, conveying nothing more than was earlier conveyed by the adverbial phrase "in the old days." </a:t>
            </a:r>
          </a:p>
          <a:p>
            <a:pPr eaLnBrk="1" hangingPunct="1">
              <a:spcBef>
                <a:spcPct val="0"/>
              </a:spcBef>
            </a:pPr>
            <a:r>
              <a:rPr lang="en-US" smtClean="0"/>
              <a:t>Choice (C) introduces a vague pronoun. The sentence contains no noun to which the pronoun "they" can logically refer.</a:t>
            </a:r>
          </a:p>
          <a:p>
            <a:pPr eaLnBrk="1" hangingPunct="1">
              <a:spcBef>
                <a:spcPct val="0"/>
              </a:spcBef>
            </a:pPr>
            <a:r>
              <a:rPr lang="en-US" smtClean="0"/>
              <a:t>Choice (D) involves improper predication. The phrase "a lot more" is inappropriately used as a predicate adjective; its proper use is as an attributive adjective modifying a noun, as in "there was a lot more traffic."</a:t>
            </a:r>
          </a:p>
          <a:p>
            <a:pPr eaLnBrk="1" hangingPunct="1">
              <a:spcBef>
                <a:spcPct val="0"/>
              </a:spcBef>
            </a:pPr>
            <a:r>
              <a:rPr lang="en-US" smtClean="0"/>
              <a:t>Choice (E) involves redundancy. The adverb "then" unnecessarily duplicates the meaning of the subsequent adverbial phrase "in the old days." </a:t>
            </a:r>
          </a:p>
          <a:p>
            <a:pPr eaLnBrk="1" hangingPunct="1">
              <a:spcBef>
                <a:spcPct val="0"/>
              </a:spcBef>
            </a:pPr>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C2D3BA-A881-4D8E-8326-40A4702AA31A}"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n-US" dirty="0" smtClean="0"/>
              <a:t>In </a:t>
            </a:r>
            <a:r>
              <a:rPr lang="en-US" b="1" dirty="0" smtClean="0"/>
              <a:t>IDENTIFYING SENTENCE ERRORS </a:t>
            </a:r>
            <a:r>
              <a:rPr lang="en-US" dirty="0" smtClean="0"/>
              <a:t>questions, certain parts of the sentence are underlined. Read the entire sentence and determine if there is an error. Note that some sentences contain no error and that no sentence contains more than one error. If the sentence contains an error, choose the letter under the underlined mistake as the answer choice. Correct answer is on the next slide. </a:t>
            </a:r>
          </a:p>
          <a:p>
            <a:pPr fontAlgn="auto">
              <a:spcBef>
                <a:spcPct val="0"/>
              </a:spcBef>
              <a:spcAft>
                <a:spcPts val="0"/>
              </a:spcAft>
              <a:defRPr/>
            </a:pPr>
            <a:r>
              <a:rPr lang="en-US" dirty="0" smtClean="0"/>
              <a:t/>
            </a:r>
            <a:br>
              <a:rPr lang="en-US" dirty="0" smtClean="0"/>
            </a:br>
            <a:r>
              <a:rPr lang="en-US" dirty="0" smtClean="0"/>
              <a:t>There is no error at (A). The past participle "mastered" properly joins the helping verb "have" to form the present perfect tense.</a:t>
            </a:r>
          </a:p>
          <a:p>
            <a:pPr eaLnBrk="1" fontAlgn="auto" hangingPunct="1">
              <a:spcBef>
                <a:spcPts val="0"/>
              </a:spcBef>
              <a:spcAft>
                <a:spcPts val="0"/>
              </a:spcAft>
              <a:defRPr/>
            </a:pPr>
            <a:r>
              <a:rPr lang="en-US" dirty="0" smtClean="0"/>
              <a:t>There is no error at (C). The adverb "constantly" appropriately modifies the participle "increasing."</a:t>
            </a:r>
          </a:p>
          <a:p>
            <a:pPr eaLnBrk="1" fontAlgn="auto" hangingPunct="1">
              <a:spcBef>
                <a:spcPts val="0"/>
              </a:spcBef>
              <a:spcAft>
                <a:spcPts val="0"/>
              </a:spcAft>
              <a:defRPr/>
            </a:pPr>
            <a:r>
              <a:rPr lang="en-US" dirty="0" smtClean="0"/>
              <a:t>There is no error at (D). The participle "increasing" functions properly, modifying the noun "use."</a:t>
            </a:r>
          </a:p>
          <a:p>
            <a:pPr eaLnBrk="1" fontAlgn="auto" hangingPunct="1">
              <a:spcBef>
                <a:spcPts val="0"/>
              </a:spcBef>
              <a:spcAft>
                <a:spcPts val="0"/>
              </a:spcAft>
              <a:defRPr/>
            </a:pPr>
            <a:endParaRPr lang="en-US" dirty="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B11CEC-3A9F-499E-B169-8E47F88718A5}"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Note to Presenter: </a:t>
            </a:r>
            <a:r>
              <a:rPr lang="en-US" dirty="0" smtClean="0"/>
              <a:t>This PowerPoint presentation contains information about preparing for the Preliminary SAT/National Merit Scholarship Qualifying Test (PSAT/NMSQT</a:t>
            </a:r>
            <a:r>
              <a:rPr lang="en-US" baseline="30000" dirty="0" smtClean="0"/>
              <a:t>®</a:t>
            </a:r>
            <a:r>
              <a:rPr lang="en-US" dirty="0" smtClean="0"/>
              <a:t>). Use the presentation along with the </a:t>
            </a:r>
            <a:r>
              <a:rPr lang="en-US" i="1" dirty="0" smtClean="0"/>
              <a:t>Official Student Guide to the PSAT/NMSQT </a:t>
            </a:r>
            <a:r>
              <a:rPr lang="en-US" dirty="0" smtClean="0"/>
              <a:t>to familiarize your students with the test and types of questions it contains. </a:t>
            </a:r>
          </a:p>
          <a:p>
            <a:pPr eaLnBrk="1" hangingPunct="1">
              <a:spcBef>
                <a:spcPct val="0"/>
              </a:spcBef>
            </a:pPr>
            <a:endParaRPr lang="en-US" dirty="0" smtClean="0"/>
          </a:p>
          <a:p>
            <a:pPr eaLnBrk="1" hangingPunct="1">
              <a:spcBef>
                <a:spcPct val="0"/>
              </a:spcBef>
            </a:pPr>
            <a:r>
              <a:rPr lang="en-US" dirty="0" smtClean="0"/>
              <a:t>Additional materials for preparing students, parents, and school staff are available at www.collegeboard.org/psatdownloads. </a:t>
            </a:r>
          </a:p>
          <a:p>
            <a:pPr eaLnBrk="1" hangingPunct="1"/>
            <a:endParaRPr lang="en-US" dirty="0" smtClean="0">
              <a:ea typeface="ＭＳ Ｐゴシック" pitchFamily="34" charset="-128"/>
            </a:endParaRPr>
          </a:p>
        </p:txBody>
      </p:sp>
      <p:sp>
        <p:nvSpPr>
          <p:cNvPr id="54276" name="Slide Number Placeholder 3"/>
          <p:cNvSpPr>
            <a:spLocks noGrp="1"/>
          </p:cNvSpPr>
          <p:nvPr>
            <p:ph type="sldNum" sz="quarter" idx="5"/>
          </p:nvPr>
        </p:nvSpPr>
        <p:spPr bwMode="auto">
          <a:noFill/>
          <a:ln>
            <a:miter lim="800000"/>
            <a:headEnd/>
            <a:tailEnd/>
          </a:ln>
        </p:spPr>
        <p:txBody>
          <a:bodyPr/>
          <a:lstStyle/>
          <a:p>
            <a:fld id="{4F802A15-471B-4BDF-8729-80F6971C9E26}"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Note to Presenter:</a:t>
            </a:r>
            <a:r>
              <a:rPr lang="en-US" smtClean="0"/>
              <a:t> The Writing Skills section of the PSAT/NMSQT does </a:t>
            </a:r>
            <a:r>
              <a:rPr lang="en-US" b="1" smtClean="0"/>
              <a:t>not</a:t>
            </a:r>
            <a:r>
              <a:rPr lang="en-US" smtClean="0"/>
              <a:t> require students to write an essay. However, through multiple-choice questions, it tests the ability to identify effective expressions in standard written English, to recognize faults in usage and structure, and to chose effective revisions in sentences and paragraphs. </a:t>
            </a:r>
          </a:p>
          <a:p>
            <a:pPr eaLnBrk="1" hangingPunct="1">
              <a:spcBef>
                <a:spcPct val="0"/>
              </a:spcBef>
            </a:pPr>
            <a:endParaRPr lang="en-US" smtClean="0"/>
          </a:p>
          <a:p>
            <a:pPr eaLnBrk="1" hangingPunct="1">
              <a:spcBef>
                <a:spcPct val="0"/>
              </a:spcBef>
            </a:pPr>
            <a:r>
              <a:rPr lang="en-US" b="1" smtClean="0"/>
              <a:t>IMPROVING SENTENCES </a:t>
            </a:r>
            <a:r>
              <a:rPr lang="en-US" smtClean="0"/>
              <a:t>questions require you to choose the best, most effective form of a sentence. </a:t>
            </a:r>
          </a:p>
          <a:p>
            <a:pPr eaLnBrk="1" hangingPunct="1">
              <a:spcBef>
                <a:spcPct val="0"/>
              </a:spcBef>
            </a:pPr>
            <a:endParaRPr lang="en-US" smtClean="0"/>
          </a:p>
          <a:p>
            <a:pPr eaLnBrk="1" hangingPunct="1">
              <a:spcBef>
                <a:spcPct val="0"/>
              </a:spcBef>
            </a:pPr>
            <a:r>
              <a:rPr lang="en-US" smtClean="0"/>
              <a:t>Choice (A) involves a pronoun error and creates redundancy. The pronoun "they" has no logical antecedent in the sentence. The adverb "then" is unnecessary, conveying nothing more than was earlier conveyed by the adverbial phrase "in the old days." </a:t>
            </a:r>
          </a:p>
          <a:p>
            <a:pPr eaLnBrk="1" hangingPunct="1">
              <a:spcBef>
                <a:spcPct val="0"/>
              </a:spcBef>
            </a:pPr>
            <a:r>
              <a:rPr lang="en-US" smtClean="0"/>
              <a:t>Choice (C) introduces a vague pronoun. The sentence contains no noun to which the pronoun "they" can logically refer.</a:t>
            </a:r>
          </a:p>
          <a:p>
            <a:pPr eaLnBrk="1" hangingPunct="1">
              <a:spcBef>
                <a:spcPct val="0"/>
              </a:spcBef>
            </a:pPr>
            <a:r>
              <a:rPr lang="en-US" smtClean="0"/>
              <a:t>Choice (D) involves improper predication. The phrase "a lot more" is inappropriately used as a predicate adjective; its proper use is as an attributive adjective modifying a noun, as in "there was a lot more traffic."</a:t>
            </a:r>
          </a:p>
          <a:p>
            <a:pPr eaLnBrk="1" hangingPunct="1">
              <a:spcBef>
                <a:spcPct val="0"/>
              </a:spcBef>
            </a:pPr>
            <a:r>
              <a:rPr lang="en-US" smtClean="0"/>
              <a:t>Choice (E) involves redundancy. The adverb "then" unnecessarily duplicates the meaning of the subsequent adverbial phrase "in the old days." </a:t>
            </a:r>
          </a:p>
          <a:p>
            <a:pPr eaLnBrk="1" hangingPunct="1">
              <a:spcBef>
                <a:spcPct val="0"/>
              </a:spcBef>
            </a:pPr>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C2D3BA-A881-4D8E-8326-40A4702AA31A}"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IMPROVING PARAGRAPHS </a:t>
            </a:r>
            <a:r>
              <a:rPr lang="en-US" dirty="0" smtClean="0"/>
              <a:t>questions ask students to make choices about improving the logic, coherence, or organization in a flawed passage. The directions explain that the test taker is looking at an early draft of an essay and that some parts need to be rewritten.  This process of revision is what students do to improve their own writing or critique the writing of others. The correct answer to this question is on the next slide. </a:t>
            </a:r>
          </a:p>
          <a:p>
            <a:pPr eaLnBrk="1" hangingPunct="1">
              <a:spcBef>
                <a:spcPct val="0"/>
              </a:spcBef>
            </a:pPr>
            <a:endParaRPr lang="en-US" dirty="0" smtClean="0"/>
          </a:p>
          <a:p>
            <a:pPr eaLnBrk="1" hangingPunct="1">
              <a:spcBef>
                <a:spcPct val="0"/>
              </a:spcBef>
            </a:pPr>
            <a:r>
              <a:rPr lang="en-US" dirty="0" smtClean="0"/>
              <a:t>Choice (A) is unsatisfactory because it creates a sentence fragment--a subordinate clause that is unattached to a main clause.</a:t>
            </a:r>
          </a:p>
          <a:p>
            <a:pPr eaLnBrk="1" hangingPunct="1">
              <a:spcBef>
                <a:spcPct val="0"/>
              </a:spcBef>
            </a:pPr>
            <a:r>
              <a:rPr lang="en-US" dirty="0" smtClean="0"/>
              <a:t>Choice (C) is unsatisfactory because the plural pronoun "these" is vague and does not agree with the singular noun to which it presumably refers, "progress."</a:t>
            </a:r>
          </a:p>
          <a:p>
            <a:pPr eaLnBrk="1" hangingPunct="1">
              <a:spcBef>
                <a:spcPct val="0"/>
              </a:spcBef>
            </a:pPr>
            <a:r>
              <a:rPr lang="en-US" dirty="0" smtClean="0"/>
              <a:t>Choice (D) is unsatisfactory because it fails to clarify the reference of the demonstrative pronoun "this" and introduces a redundancy with the unnecessary addition of the modifier "to worry about" to the word "concerns."</a:t>
            </a:r>
          </a:p>
          <a:p>
            <a:pPr eaLnBrk="1" hangingPunct="1">
              <a:spcBef>
                <a:spcPct val="0"/>
              </a:spcBef>
            </a:pPr>
            <a:r>
              <a:rPr lang="en-US" dirty="0" smtClean="0"/>
              <a:t>Choice (E) is unsatisfactory because the weak passive construction fails to identify the cause of the new concerns and therefore establishes no link with the previous sentences.</a:t>
            </a:r>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3ED82E-45A8-44CA-B72B-88239422DFDF}"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72708" name="Slide Number Placeholder 3"/>
          <p:cNvSpPr>
            <a:spLocks noGrp="1"/>
          </p:cNvSpPr>
          <p:nvPr>
            <p:ph type="sldNum" sz="quarter" idx="5"/>
          </p:nvPr>
        </p:nvSpPr>
        <p:spPr bwMode="auto">
          <a:noFill/>
          <a:ln>
            <a:miter lim="800000"/>
            <a:headEnd/>
            <a:tailEnd/>
          </a:ln>
        </p:spPr>
        <p:txBody>
          <a:bodyPr/>
          <a:lstStyle/>
          <a:p>
            <a:fld id="{FCA3B67C-8F12-46D1-BD62-5732891E241E}" type="slidenum">
              <a:rPr lang="en-US" smtClean="0"/>
              <a:pPr/>
              <a:t>23</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72708" name="Slide Number Placeholder 3"/>
          <p:cNvSpPr>
            <a:spLocks noGrp="1"/>
          </p:cNvSpPr>
          <p:nvPr>
            <p:ph type="sldNum" sz="quarter" idx="5"/>
          </p:nvPr>
        </p:nvSpPr>
        <p:spPr bwMode="auto">
          <a:noFill/>
          <a:ln>
            <a:miter lim="800000"/>
            <a:headEnd/>
            <a:tailEnd/>
          </a:ln>
        </p:spPr>
        <p:txBody>
          <a:bodyPr/>
          <a:lstStyle/>
          <a:p>
            <a:fld id="{FCA3B67C-8F12-46D1-BD62-5732891E241E}" type="slidenum">
              <a:rPr lang="en-US" smtClean="0"/>
              <a:pPr/>
              <a:t>24</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72708" name="Slide Number Placeholder 3"/>
          <p:cNvSpPr>
            <a:spLocks noGrp="1"/>
          </p:cNvSpPr>
          <p:nvPr>
            <p:ph type="sldNum" sz="quarter" idx="5"/>
          </p:nvPr>
        </p:nvSpPr>
        <p:spPr bwMode="auto">
          <a:noFill/>
          <a:ln>
            <a:miter lim="800000"/>
            <a:headEnd/>
            <a:tailEnd/>
          </a:ln>
        </p:spPr>
        <p:txBody>
          <a:bodyPr/>
          <a:lstStyle/>
          <a:p>
            <a:fld id="{FCA3B67C-8F12-46D1-BD62-5732891E241E}" type="slidenum">
              <a:rPr lang="en-US" smtClean="0"/>
              <a:pPr/>
              <a:t>25</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72708" name="Slide Number Placeholder 3"/>
          <p:cNvSpPr>
            <a:spLocks noGrp="1"/>
          </p:cNvSpPr>
          <p:nvPr>
            <p:ph type="sldNum" sz="quarter" idx="5"/>
          </p:nvPr>
        </p:nvSpPr>
        <p:spPr bwMode="auto">
          <a:noFill/>
          <a:ln>
            <a:miter lim="800000"/>
            <a:headEnd/>
            <a:tailEnd/>
          </a:ln>
        </p:spPr>
        <p:txBody>
          <a:bodyPr/>
          <a:lstStyle/>
          <a:p>
            <a:fld id="{FCA3B67C-8F12-46D1-BD62-5732891E241E}" type="slidenum">
              <a:rPr lang="en-US" smtClean="0"/>
              <a:pPr/>
              <a:t>26</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Note to Presenter:</a:t>
            </a:r>
            <a:r>
              <a:rPr lang="en-US" dirty="0" smtClean="0"/>
              <a:t> Students can make an educated guess by eliminating one or more wrong choices; they increase their chances of choosing the correct answer and earning one point. However, students should avoid wild or random guessing.</a:t>
            </a:r>
          </a:p>
          <a:p>
            <a:pPr eaLnBrk="1" hangingPunct="1">
              <a:spcBef>
                <a:spcPct val="0"/>
              </a:spcBef>
            </a:pPr>
            <a:endParaRPr lang="en-US" dirty="0" smtClean="0">
              <a:ea typeface="ＭＳ Ｐゴシック" pitchFamily="34" charset="-128"/>
            </a:endParaRPr>
          </a:p>
        </p:txBody>
      </p:sp>
      <p:sp>
        <p:nvSpPr>
          <p:cNvPr id="72708" name="Slide Number Placeholder 3"/>
          <p:cNvSpPr>
            <a:spLocks noGrp="1"/>
          </p:cNvSpPr>
          <p:nvPr>
            <p:ph type="sldNum" sz="quarter" idx="5"/>
          </p:nvPr>
        </p:nvSpPr>
        <p:spPr bwMode="auto">
          <a:noFill/>
          <a:ln>
            <a:miter lim="800000"/>
            <a:headEnd/>
            <a:tailEnd/>
          </a:ln>
        </p:spPr>
        <p:txBody>
          <a:bodyPr/>
          <a:lstStyle/>
          <a:p>
            <a:fld id="{FCA3B67C-8F12-46D1-BD62-5732891E241E}" type="slidenum">
              <a:rPr lang="en-US" smtClean="0"/>
              <a:pPr/>
              <a:t>27</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000" dirty="0" smtClean="0">
              <a:latin typeface="Arial" pitchFamily="34" charset="0"/>
              <a:ea typeface="ＭＳ Ｐゴシック" pitchFamily="34" charset="-128"/>
            </a:endParaRPr>
          </a:p>
          <a:p>
            <a:pPr eaLnBrk="1" hangingPunct="1">
              <a:spcBef>
                <a:spcPct val="0"/>
              </a:spcBef>
            </a:pPr>
            <a:endParaRPr lang="en-US" dirty="0" smtClean="0">
              <a:ea typeface="ＭＳ Ｐゴシック" pitchFamily="34" charset="-128"/>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5190DBED-17B0-4FD6-9765-4A082A739F9D}" type="slidenum">
              <a:rPr lang="en-US" smtClean="0"/>
              <a:pPr/>
              <a:t>28</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000" b="1" dirty="0" smtClean="0"/>
              <a:t>Note to Presenter</a:t>
            </a:r>
            <a:r>
              <a:rPr lang="en-US" sz="1000" dirty="0" smtClean="0"/>
              <a:t>: Use this slide to inform your students about the PSAT/NMSQT test day by editing the slide in Microsoft PowerPoint. Provide the important facts, such as day, date, and location of testing, as well as a reminder to bring a calculator (optional) and #2 pencils. Remember, Social Security numbers and email addresses are optional. You may also want to include information about the cost of the test; where and when they register (with a deadline date); and anything else that you think they’ll need to know. </a:t>
            </a:r>
          </a:p>
        </p:txBody>
      </p:sp>
      <p:sp>
        <p:nvSpPr>
          <p:cNvPr id="74756" name="Slide Number Placeholder 3"/>
          <p:cNvSpPr>
            <a:spLocks noGrp="1"/>
          </p:cNvSpPr>
          <p:nvPr>
            <p:ph type="sldNum" sz="quarter" idx="5"/>
          </p:nvPr>
        </p:nvSpPr>
        <p:spPr bwMode="auto">
          <a:noFill/>
          <a:ln>
            <a:miter lim="800000"/>
            <a:headEnd/>
            <a:tailEnd/>
          </a:ln>
        </p:spPr>
        <p:txBody>
          <a:bodyPr/>
          <a:lstStyle/>
          <a:p>
            <a:fld id="{F1632DE2-A563-4DE9-87CD-AAA06A0946D0}"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Let</a:t>
            </a:r>
            <a:r>
              <a:rPr lang="ja-JP" altLang="en-US" smtClean="0">
                <a:ea typeface="ＭＳ Ｐゴシック" pitchFamily="34" charset="-128"/>
              </a:rPr>
              <a:t>’</a:t>
            </a:r>
            <a:r>
              <a:rPr lang="en-US" altLang="ja-JP" dirty="0" smtClean="0">
                <a:ea typeface="ＭＳ Ｐゴシック" pitchFamily="34" charset="-128"/>
              </a:rPr>
              <a:t>s start with the basics. What is the PSAT/NMSQT?</a:t>
            </a:r>
            <a:endParaRPr lang="en-US" dirty="0" smtClean="0">
              <a:ea typeface="ＭＳ Ｐゴシック" pitchFamily="34" charset="-128"/>
            </a:endParaRPr>
          </a:p>
        </p:txBody>
      </p:sp>
      <p:sp>
        <p:nvSpPr>
          <p:cNvPr id="55300" name="Slide Number Placeholder 3"/>
          <p:cNvSpPr>
            <a:spLocks noGrp="1"/>
          </p:cNvSpPr>
          <p:nvPr>
            <p:ph type="sldNum" sz="quarter" idx="5"/>
          </p:nvPr>
        </p:nvSpPr>
        <p:spPr bwMode="auto">
          <a:noFill/>
          <a:ln>
            <a:miter lim="800000"/>
            <a:headEnd/>
            <a:tailEnd/>
          </a:ln>
        </p:spPr>
        <p:txBody>
          <a:bodyPr/>
          <a:lstStyle/>
          <a:p>
            <a:fld id="{9CA3056C-A1A5-41EB-B09A-AA0A647206EC}" type="slidenum">
              <a:rPr lang="en-US" smtClean="0"/>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56324" name="Slide Number Placeholder 3"/>
          <p:cNvSpPr>
            <a:spLocks noGrp="1"/>
          </p:cNvSpPr>
          <p:nvPr>
            <p:ph type="sldNum" sz="quarter" idx="5"/>
          </p:nvPr>
        </p:nvSpPr>
        <p:spPr bwMode="auto">
          <a:noFill/>
          <a:ln>
            <a:miter lim="800000"/>
            <a:headEnd/>
            <a:tailEnd/>
          </a:ln>
        </p:spPr>
        <p:txBody>
          <a:bodyPr/>
          <a:lstStyle/>
          <a:p>
            <a:fld id="{D0E8257B-C01D-45C4-A679-3BB5F456EF97}" type="slidenum">
              <a:rPr lang="en-US" smtClean="0"/>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a:p>
            <a:pPr eaLnBrk="1" fontAlgn="auto" hangingPunct="1">
              <a:lnSpc>
                <a:spcPct val="80000"/>
              </a:lnSpc>
              <a:spcBef>
                <a:spcPts val="0"/>
              </a:spcBef>
              <a:spcAft>
                <a:spcPts val="0"/>
              </a:spcAft>
              <a:defRPr/>
            </a:pPr>
            <a:r>
              <a:rPr lang="en-US" sz="1200" b="1" dirty="0" smtClean="0"/>
              <a:t>Preparation for the SAT: </a:t>
            </a:r>
            <a:r>
              <a:rPr lang="en-US" sz="1200" dirty="0" smtClean="0"/>
              <a:t>Same question types, format, and testing conditions as the SAT.</a:t>
            </a:r>
            <a:endParaRPr lang="en-US" sz="1200" b="1" dirty="0" smtClean="0"/>
          </a:p>
          <a:p>
            <a:pPr eaLnBrk="1" fontAlgn="auto" hangingPunct="1">
              <a:lnSpc>
                <a:spcPct val="80000"/>
              </a:lnSpc>
              <a:spcBef>
                <a:spcPts val="0"/>
              </a:spcBef>
              <a:spcAft>
                <a:spcPts val="0"/>
              </a:spcAft>
              <a:defRPr/>
            </a:pPr>
            <a:endParaRPr lang="en-US" sz="1200" b="1" dirty="0" smtClean="0"/>
          </a:p>
          <a:p>
            <a:pPr eaLnBrk="1" fontAlgn="auto" hangingPunct="1">
              <a:lnSpc>
                <a:spcPct val="80000"/>
              </a:lnSpc>
              <a:spcBef>
                <a:spcPts val="0"/>
              </a:spcBef>
              <a:spcAft>
                <a:spcPts val="0"/>
              </a:spcAft>
              <a:defRPr/>
            </a:pPr>
            <a:r>
              <a:rPr lang="en-US" sz="1200" b="1" dirty="0" smtClean="0"/>
              <a:t>Scholarship and recognition opportunities: </a:t>
            </a:r>
            <a:r>
              <a:rPr lang="en-US" sz="1200" dirty="0" smtClean="0"/>
              <a:t>Entry point for National Merit Scholarship Corporation programs (usually in 11</a:t>
            </a:r>
            <a:r>
              <a:rPr lang="en-US" sz="1200" baseline="30000" dirty="0" smtClean="0"/>
              <a:t>th</a:t>
            </a:r>
            <a:r>
              <a:rPr lang="en-US" sz="1200" dirty="0" smtClean="0"/>
              <a:t> grade) and other scholarship and recognition opportunities, including the National Hispanic Recognition Program.</a:t>
            </a:r>
          </a:p>
          <a:p>
            <a:pPr eaLnBrk="1" fontAlgn="auto" hangingPunct="1">
              <a:lnSpc>
                <a:spcPct val="80000"/>
              </a:lnSpc>
              <a:spcBef>
                <a:spcPts val="0"/>
              </a:spcBef>
              <a:spcAft>
                <a:spcPts val="0"/>
              </a:spcAft>
              <a:defRPr/>
            </a:pPr>
            <a:endParaRPr lang="en-US" sz="1200" dirty="0" smtClean="0"/>
          </a:p>
          <a:p>
            <a:pPr eaLnBrk="1" fontAlgn="auto" hangingPunct="1">
              <a:lnSpc>
                <a:spcPct val="80000"/>
              </a:lnSpc>
              <a:spcBef>
                <a:spcPts val="0"/>
              </a:spcBef>
              <a:spcAft>
                <a:spcPts val="0"/>
              </a:spcAft>
              <a:defRPr/>
            </a:pPr>
            <a:r>
              <a:rPr lang="en-US" sz="1200" b="1" dirty="0" smtClean="0"/>
              <a:t>Feedback on academic skills:</a:t>
            </a:r>
            <a:r>
              <a:rPr lang="en-US" sz="1200" dirty="0" smtClean="0"/>
              <a:t> Personalized feedback on critical reading, mathematics, and writing skills, including specific suggestions for improvement.</a:t>
            </a:r>
          </a:p>
          <a:p>
            <a:pPr eaLnBrk="1" fontAlgn="auto" hangingPunct="1">
              <a:lnSpc>
                <a:spcPct val="80000"/>
              </a:lnSpc>
              <a:spcBef>
                <a:spcPts val="0"/>
              </a:spcBef>
              <a:spcAft>
                <a:spcPts val="0"/>
              </a:spcAft>
              <a:defRPr/>
            </a:pPr>
            <a:endParaRPr lang="en-US" sz="1200" dirty="0" smtClean="0"/>
          </a:p>
          <a:p>
            <a:pPr eaLnBrk="1" fontAlgn="auto" hangingPunct="1">
              <a:lnSpc>
                <a:spcPct val="80000"/>
              </a:lnSpc>
              <a:spcBef>
                <a:spcPts val="0"/>
              </a:spcBef>
              <a:spcAft>
                <a:spcPts val="0"/>
              </a:spcAft>
              <a:defRPr/>
            </a:pPr>
            <a:r>
              <a:rPr lang="en-US" sz="1200" b="1" dirty="0" smtClean="0"/>
              <a:t>College and career planning tools:</a:t>
            </a:r>
            <a:r>
              <a:rPr lang="en-US" sz="1200" dirty="0" smtClean="0"/>
              <a:t> Free access to My College </a:t>
            </a:r>
            <a:r>
              <a:rPr lang="en-US" sz="1200" dirty="0" err="1" smtClean="0"/>
              <a:t>QuickStart</a:t>
            </a:r>
            <a:r>
              <a:rPr lang="en-US" sz="1200" dirty="0" smtClean="0"/>
              <a:t>™, an online tool that provides personalized information and interactive college and career planning resources.</a:t>
            </a:r>
          </a:p>
          <a:p>
            <a:pPr eaLnBrk="1" fontAlgn="auto" hangingPunct="1">
              <a:lnSpc>
                <a:spcPct val="80000"/>
              </a:lnSpc>
              <a:spcBef>
                <a:spcPts val="0"/>
              </a:spcBef>
              <a:spcAft>
                <a:spcPts val="0"/>
              </a:spcAft>
              <a:defRPr/>
            </a:pPr>
            <a:endParaRPr lang="en-US" sz="1200" dirty="0" smtClean="0"/>
          </a:p>
          <a:p>
            <a:pPr eaLnBrk="1" fontAlgn="auto" hangingPunct="1">
              <a:lnSpc>
                <a:spcPct val="80000"/>
              </a:lnSpc>
              <a:spcBef>
                <a:spcPts val="0"/>
              </a:spcBef>
              <a:spcAft>
                <a:spcPts val="0"/>
              </a:spcAft>
              <a:defRPr/>
            </a:pPr>
            <a:r>
              <a:rPr lang="en-US" sz="1200" b="1" dirty="0" smtClean="0"/>
              <a:t>Admissions and financial aid information: </a:t>
            </a:r>
            <a:r>
              <a:rPr lang="en-US" sz="1200" dirty="0" smtClean="0"/>
              <a:t>Students who say “Yes” to Student Search Service</a:t>
            </a:r>
            <a:r>
              <a:rPr lang="en-US" sz="1200" baseline="30000" dirty="0" smtClean="0"/>
              <a:t>®</a:t>
            </a:r>
            <a:r>
              <a:rPr lang="en-US" sz="1200" dirty="0" smtClean="0"/>
              <a:t> when they take the test will be eligible to receive free information from colleges and scholarship services.</a:t>
            </a:r>
          </a:p>
          <a:p>
            <a:pPr eaLnBrk="1" hangingPunct="1">
              <a:spcBef>
                <a:spcPct val="0"/>
              </a:spcBef>
            </a:pPr>
            <a:endParaRPr lang="en-US" dirty="0" smtClean="0">
              <a:ea typeface="ＭＳ Ｐゴシック" pitchFamily="34" charset="-128"/>
            </a:endParaRPr>
          </a:p>
        </p:txBody>
      </p:sp>
      <p:sp>
        <p:nvSpPr>
          <p:cNvPr id="57348" name="Slide Number Placeholder 3"/>
          <p:cNvSpPr>
            <a:spLocks noGrp="1"/>
          </p:cNvSpPr>
          <p:nvPr>
            <p:ph type="sldNum" sz="quarter" idx="5"/>
          </p:nvPr>
        </p:nvSpPr>
        <p:spPr bwMode="auto">
          <a:noFill/>
          <a:ln>
            <a:miter lim="800000"/>
            <a:headEnd/>
            <a:tailEnd/>
          </a:ln>
        </p:spPr>
        <p:txBody>
          <a:bodyPr/>
          <a:lstStyle/>
          <a:p>
            <a:fld id="{92238A8A-EAFC-4A31-A0E4-621987062D13}"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58372" name="Slide Number Placeholder 3"/>
          <p:cNvSpPr>
            <a:spLocks noGrp="1"/>
          </p:cNvSpPr>
          <p:nvPr>
            <p:ph type="sldNum" sz="quarter" idx="5"/>
          </p:nvPr>
        </p:nvSpPr>
        <p:spPr bwMode="auto">
          <a:noFill/>
          <a:ln>
            <a:miter lim="800000"/>
            <a:headEnd/>
            <a:tailEnd/>
          </a:ln>
        </p:spPr>
        <p:txBody>
          <a:bodyPr/>
          <a:lstStyle/>
          <a:p>
            <a:fld id="{F8F13A59-034F-41C3-B001-2E8A3025296F}"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There are two 25-minute critical reading sections that contain a total of 48 questions.</a:t>
            </a:r>
          </a:p>
        </p:txBody>
      </p:sp>
      <p:sp>
        <p:nvSpPr>
          <p:cNvPr id="59396" name="Slide Number Placeholder 3"/>
          <p:cNvSpPr>
            <a:spLocks noGrp="1"/>
          </p:cNvSpPr>
          <p:nvPr>
            <p:ph type="sldNum" sz="quarter" idx="5"/>
          </p:nvPr>
        </p:nvSpPr>
        <p:spPr bwMode="auto">
          <a:noFill/>
          <a:ln>
            <a:miter lim="800000"/>
            <a:headEnd/>
            <a:tailEnd/>
          </a:ln>
        </p:spPr>
        <p:txBody>
          <a:bodyPr/>
          <a:lstStyle/>
          <a:p>
            <a:fld id="{9B92931C-DA29-4121-A585-2846C114B73F}"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a:lstStyle/>
          <a:p>
            <a:fld id="{53F64181-3AA0-4DEF-99CD-5920BCB009BA}" type="slidenum">
              <a:rPr lang="en-US" smtClean="0"/>
              <a:pPr/>
              <a:t>8</a:t>
            </a:fld>
            <a:endParaRPr lang="en-US" dirty="0"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t>There are two 25-minute mathematics sections that contain a total of 38 questions.</a:t>
            </a:r>
          </a:p>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a:lstStyle/>
          <a:p>
            <a:fld id="{F25A12B3-295F-46F5-90BF-B02F3EAEE6B5}" type="slidenum">
              <a:rPr lang="en-US" smtClean="0"/>
              <a:pPr/>
              <a:t>9</a:t>
            </a:fld>
            <a:endParaRPr lang="en-US" dirty="0"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t>There is one 30-minute writing section that contains a total of 39 questions.</a:t>
            </a:r>
          </a:p>
          <a:p>
            <a:pPr eaLnBrk="1" hangingPunct="1">
              <a:spcBef>
                <a:spcPct val="0"/>
              </a:spcBef>
            </a:pPr>
            <a:endParaRPr lang="en-US" dirty="0"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PSAT_Temp-Title00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5943600"/>
            <a:ext cx="91440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6" name="Picture 8" descr="PSAT-NMSQT-Cyan.png"/>
          <p:cNvPicPr>
            <a:picLocks noChangeAspect="1"/>
          </p:cNvPicPr>
          <p:nvPr userDrawn="1"/>
        </p:nvPicPr>
        <p:blipFill>
          <a:blip r:embed="rId3"/>
          <a:srcRect/>
          <a:stretch>
            <a:fillRect/>
          </a:stretch>
        </p:blipFill>
        <p:spPr bwMode="auto">
          <a:xfrm>
            <a:off x="6680200" y="6246813"/>
            <a:ext cx="2278063" cy="365125"/>
          </a:xfrm>
          <a:prstGeom prst="rect">
            <a:avLst/>
          </a:prstGeom>
          <a:noFill/>
          <a:ln w="9525">
            <a:noFill/>
            <a:miter lim="800000"/>
            <a:headEnd/>
            <a:tailEnd/>
          </a:ln>
        </p:spPr>
      </p:pic>
      <p:sp>
        <p:nvSpPr>
          <p:cNvPr id="2" name="Title 1"/>
          <p:cNvSpPr>
            <a:spLocks noGrp="1"/>
          </p:cNvSpPr>
          <p:nvPr>
            <p:ph type="ctrTitle"/>
          </p:nvPr>
        </p:nvSpPr>
        <p:spPr>
          <a:xfrm>
            <a:off x="740834" y="3149594"/>
            <a:ext cx="7895166" cy="1181629"/>
          </a:xfrm>
        </p:spPr>
        <p:txBody>
          <a:bodyPr anchor="t"/>
          <a:lstStyle>
            <a:lvl1pPr>
              <a:defRPr>
                <a:solidFill>
                  <a:schemeClr val="bg1"/>
                </a:solidFill>
                <a:latin typeface="Arial"/>
                <a:cs typeface="Arial"/>
              </a:defRPr>
            </a:lvl1pPr>
          </a:lstStyle>
          <a:p>
            <a:r>
              <a:rPr lang="en-US" smtClean="0"/>
              <a:t>Click to edit Master title style</a:t>
            </a:r>
            <a:endParaRPr lang="en-US"/>
          </a:p>
        </p:txBody>
      </p:sp>
      <p:sp>
        <p:nvSpPr>
          <p:cNvPr id="3" name="Subtitle 2"/>
          <p:cNvSpPr>
            <a:spLocks noGrp="1"/>
          </p:cNvSpPr>
          <p:nvPr>
            <p:ph type="subTitle" idx="1"/>
          </p:nvPr>
        </p:nvSpPr>
        <p:spPr>
          <a:xfrm>
            <a:off x="740834" y="4631266"/>
            <a:ext cx="7895166" cy="817033"/>
          </a:xfrm>
        </p:spPr>
        <p:txBody>
          <a:bodyPr>
            <a:normAutofit/>
          </a:bodyPr>
          <a:lstStyle>
            <a:lvl1pPr marL="0" indent="0" algn="l">
              <a:buNone/>
              <a:defRPr sz="2200" i="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Slide Number Placeholder 5"/>
          <p:cNvSpPr>
            <a:spLocks noGrp="1"/>
          </p:cNvSpPr>
          <p:nvPr>
            <p:ph type="sldNum" sz="quarter" idx="10"/>
          </p:nvPr>
        </p:nvSpPr>
        <p:spPr>
          <a:xfrm>
            <a:off x="157163" y="6356350"/>
            <a:ext cx="584200" cy="365125"/>
          </a:xfrm>
          <a:prstGeom prst="rect">
            <a:avLst/>
          </a:prstGeom>
        </p:spPr>
        <p:txBody>
          <a:bodyPr vert="horz" wrap="square" lIns="91440" tIns="45720" rIns="91440" bIns="45720" numCol="1" anchor="b" anchorCtr="0" compatLnSpc="1">
            <a:prstTxWarp prst="textNoShape">
              <a:avLst/>
            </a:prstTxWarp>
          </a:bodyPr>
          <a:lstStyle>
            <a:lvl1pPr>
              <a:defRPr sz="1000">
                <a:solidFill>
                  <a:srgbClr val="8C9B91"/>
                </a:solidFill>
              </a:defRPr>
            </a:lvl1pPr>
          </a:lstStyle>
          <a:p>
            <a:pPr>
              <a:defRPr/>
            </a:pPr>
            <a:fld id="{183FD817-DCBC-4074-AE01-12B1D12FC71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2887BF23-E6CF-479F-9626-192F66FC69A3}" type="datetime1">
              <a:rPr lang="en-US"/>
              <a:pPr>
                <a:defRPr/>
              </a:pPr>
              <a:t>9/23/2014</a:t>
            </a:fld>
            <a:endParaRPr lang="en-US"/>
          </a:p>
        </p:txBody>
      </p:sp>
      <p:sp>
        <p:nvSpPr>
          <p:cNvPr id="6" name="Footer Placeholder 5"/>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4194E4DB-852C-47AC-A37D-49631D847E0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E9C7EECD-5946-44AC-9745-A686D05767A8}" type="datetime1">
              <a:rPr lang="en-US"/>
              <a:pPr>
                <a:defRPr/>
              </a:pPr>
              <a:t>9/23/2014</a:t>
            </a:fld>
            <a:endParaRPr lang="en-US"/>
          </a:p>
        </p:txBody>
      </p:sp>
      <p:sp>
        <p:nvSpPr>
          <p:cNvPr id="6" name="Footer Placeholder 5"/>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8DC93E20-BA08-4636-BD4D-D3B491532AE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6C3725BD-2D2D-4EE7-8DAE-ACA014034547}" type="datetime1">
              <a:rPr lang="en-US"/>
              <a:pPr>
                <a:defRPr/>
              </a:pPr>
              <a:t>9/23/2014</a:t>
            </a:fld>
            <a:endParaRPr lang="en-US"/>
          </a:p>
        </p:txBody>
      </p:sp>
      <p:sp>
        <p:nvSpPr>
          <p:cNvPr id="5" name="Footer Placeholder 4"/>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DD30A323-02B4-45A9-9216-527A6E4C0F0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328D4D2B-E397-4FF4-9EA3-F95BE9CCC075}" type="datetime1">
              <a:rPr lang="en-US"/>
              <a:pPr>
                <a:defRPr/>
              </a:pPr>
              <a:t>9/23/2014</a:t>
            </a:fld>
            <a:endParaRPr lang="en-US"/>
          </a:p>
        </p:txBody>
      </p:sp>
      <p:sp>
        <p:nvSpPr>
          <p:cNvPr id="5" name="Footer Placeholder 4"/>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A82E20F9-28F5-4FD5-8FA9-DE50EEF1B0F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Rectangle 1"/>
          <p:cNvSpPr/>
          <p:nvPr userDrawn="1"/>
        </p:nvSpPr>
        <p:spPr>
          <a:xfrm>
            <a:off x="0" y="6172200"/>
            <a:ext cx="9144000" cy="685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 name="Picture 7"/>
          <p:cNvPicPr>
            <a:picLocks noChangeAspect="1" noChangeArrowheads="1"/>
          </p:cNvPicPr>
          <p:nvPr userDrawn="1"/>
        </p:nvPicPr>
        <p:blipFill>
          <a:blip r:embed="rId2"/>
          <a:srcRect/>
          <a:stretch>
            <a:fillRect/>
          </a:stretch>
        </p:blipFill>
        <p:spPr bwMode="auto">
          <a:xfrm>
            <a:off x="6705600" y="6400800"/>
            <a:ext cx="2438400" cy="381000"/>
          </a:xfrm>
          <a:prstGeom prst="rect">
            <a:avLst/>
          </a:prstGeom>
          <a:noFill/>
          <a:ln w="9525">
            <a:noFill/>
            <a:miter lim="800000"/>
            <a:headEnd/>
            <a:tailEnd/>
          </a:ln>
        </p:spPr>
      </p:pic>
      <p:pic>
        <p:nvPicPr>
          <p:cNvPr id="4" name="Picture 8" descr="cb_logo_inspiring_large_ko.png"/>
          <p:cNvPicPr>
            <a:picLocks noChangeAspect="1"/>
          </p:cNvPicPr>
          <p:nvPr userDrawn="1"/>
        </p:nvPicPr>
        <p:blipFill>
          <a:blip r:embed="rId3"/>
          <a:srcRect/>
          <a:stretch>
            <a:fillRect/>
          </a:stretch>
        </p:blipFill>
        <p:spPr bwMode="auto">
          <a:xfrm>
            <a:off x="76200" y="6280150"/>
            <a:ext cx="1476375" cy="498475"/>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Subtitle">
    <p:spTree>
      <p:nvGrpSpPr>
        <p:cNvPr id="1" name=""/>
        <p:cNvGrpSpPr/>
        <p:nvPr/>
      </p:nvGrpSpPr>
      <p:grpSpPr>
        <a:xfrm>
          <a:off x="0" y="0"/>
          <a:ext cx="0" cy="0"/>
          <a:chOff x="0" y="0"/>
          <a:chExt cx="0" cy="0"/>
        </a:xfrm>
      </p:grpSpPr>
      <p:pic>
        <p:nvPicPr>
          <p:cNvPr id="4" name="Picture 6" descr="PSAT_Temp-SubTitle00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8" descr="PSAT-NMSQT-Cyan.png"/>
          <p:cNvPicPr>
            <a:picLocks noChangeAspect="1"/>
          </p:cNvPicPr>
          <p:nvPr userDrawn="1"/>
        </p:nvPicPr>
        <p:blipFill>
          <a:blip r:embed="rId3"/>
          <a:srcRect/>
          <a:stretch>
            <a:fillRect/>
          </a:stretch>
        </p:blipFill>
        <p:spPr bwMode="auto">
          <a:xfrm>
            <a:off x="6680200" y="6246813"/>
            <a:ext cx="2278063" cy="365125"/>
          </a:xfrm>
          <a:prstGeom prst="rect">
            <a:avLst/>
          </a:prstGeom>
          <a:noFill/>
          <a:ln w="9525">
            <a:noFill/>
            <a:miter lim="800000"/>
            <a:headEnd/>
            <a:tailEnd/>
          </a:ln>
        </p:spPr>
      </p:pic>
      <p:sp>
        <p:nvSpPr>
          <p:cNvPr id="2" name="Title 1"/>
          <p:cNvSpPr>
            <a:spLocks noGrp="1"/>
          </p:cNvSpPr>
          <p:nvPr>
            <p:ph type="ctrTitle"/>
          </p:nvPr>
        </p:nvSpPr>
        <p:spPr>
          <a:xfrm>
            <a:off x="740834" y="3149594"/>
            <a:ext cx="7895166" cy="1181629"/>
          </a:xfrm>
        </p:spPr>
        <p:txBody>
          <a:bodyPr anchor="t"/>
          <a:lstStyle>
            <a:lvl1pPr>
              <a:defRPr>
                <a:solidFill>
                  <a:schemeClr val="bg1"/>
                </a:solidFill>
                <a:latin typeface="Arial"/>
                <a:cs typeface="Arial"/>
              </a:defRPr>
            </a:lvl1pPr>
          </a:lstStyle>
          <a:p>
            <a:r>
              <a:rPr lang="en-US" smtClean="0"/>
              <a:t>Click to edit Master title style</a:t>
            </a:r>
            <a:endParaRPr lang="en-US"/>
          </a:p>
        </p:txBody>
      </p:sp>
      <p:sp>
        <p:nvSpPr>
          <p:cNvPr id="3" name="Subtitle 2"/>
          <p:cNvSpPr>
            <a:spLocks noGrp="1"/>
          </p:cNvSpPr>
          <p:nvPr>
            <p:ph type="subTitle" idx="1"/>
          </p:nvPr>
        </p:nvSpPr>
        <p:spPr>
          <a:xfrm>
            <a:off x="740834" y="4631266"/>
            <a:ext cx="7895166" cy="817033"/>
          </a:xfrm>
        </p:spPr>
        <p:txBody>
          <a:bodyPr>
            <a:normAutofit/>
          </a:bodyPr>
          <a:lstStyle>
            <a:lvl1pPr marL="0" indent="0" algn="l">
              <a:buNone/>
              <a:defRPr sz="2200" i="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0"/>
          </p:nvPr>
        </p:nvSpPr>
        <p:spPr>
          <a:xfrm>
            <a:off x="157163" y="6356350"/>
            <a:ext cx="584200" cy="365125"/>
          </a:xfrm>
          <a:prstGeom prst="rect">
            <a:avLst/>
          </a:prstGeom>
        </p:spPr>
        <p:txBody>
          <a:bodyPr vert="horz" wrap="square" lIns="91440" tIns="45720" rIns="91440" bIns="45720" numCol="1" anchor="b" anchorCtr="0" compatLnSpc="1">
            <a:prstTxWarp prst="textNoShape">
              <a:avLst/>
            </a:prstTxWarp>
          </a:bodyPr>
          <a:lstStyle>
            <a:lvl1pPr>
              <a:defRPr sz="1000">
                <a:solidFill>
                  <a:srgbClr val="8C9B91"/>
                </a:solidFill>
              </a:defRPr>
            </a:lvl1pPr>
          </a:lstStyle>
          <a:p>
            <a:pPr>
              <a:defRPr/>
            </a:pPr>
            <a:fld id="{68186EAB-755E-432D-A08B-BC0581838A3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CollegeBoard-NoTag.png"/>
          <p:cNvPicPr>
            <a:picLocks noChangeAspect="1"/>
          </p:cNvPicPr>
          <p:nvPr userDrawn="1"/>
        </p:nvPicPr>
        <p:blipFill>
          <a:blip r:embed="rId2"/>
          <a:srcRect/>
          <a:stretch>
            <a:fillRect/>
          </a:stretch>
        </p:blipFill>
        <p:spPr bwMode="auto">
          <a:xfrm>
            <a:off x="7097713" y="6113463"/>
            <a:ext cx="1847850" cy="555625"/>
          </a:xfrm>
          <a:prstGeom prst="rect">
            <a:avLst/>
          </a:prstGeom>
          <a:noFill/>
          <a:ln w="9525">
            <a:noFill/>
            <a:miter lim="800000"/>
            <a:headEnd/>
            <a:tailEnd/>
          </a:ln>
        </p:spPr>
      </p:pic>
      <p:sp>
        <p:nvSpPr>
          <p:cNvPr id="2" name="Title 1"/>
          <p:cNvSpPr>
            <a:spLocks noGrp="1"/>
          </p:cNvSpPr>
          <p:nvPr>
            <p:ph type="ctrTitle"/>
          </p:nvPr>
        </p:nvSpPr>
        <p:spPr>
          <a:xfrm>
            <a:off x="740834" y="3149594"/>
            <a:ext cx="7895166" cy="1181629"/>
          </a:xfrm>
        </p:spPr>
        <p:txBody>
          <a:bodyPr anchor="t"/>
          <a:lstStyle>
            <a:lvl1pPr>
              <a:defRPr>
                <a:solidFill>
                  <a:schemeClr val="bg1"/>
                </a:solidFill>
                <a:latin typeface="Arial"/>
                <a:cs typeface="Arial"/>
              </a:defRPr>
            </a:lvl1pPr>
          </a:lstStyle>
          <a:p>
            <a:r>
              <a:rPr lang="en-US" smtClean="0"/>
              <a:t>Click to edit Master title style</a:t>
            </a:r>
            <a:endParaRPr lang="en-US"/>
          </a:p>
        </p:txBody>
      </p:sp>
      <p:sp>
        <p:nvSpPr>
          <p:cNvPr id="3" name="Subtitle 2"/>
          <p:cNvSpPr>
            <a:spLocks noGrp="1"/>
          </p:cNvSpPr>
          <p:nvPr>
            <p:ph type="subTitle" idx="1"/>
          </p:nvPr>
        </p:nvSpPr>
        <p:spPr>
          <a:xfrm>
            <a:off x="740834" y="4631266"/>
            <a:ext cx="7895166" cy="817033"/>
          </a:xfrm>
        </p:spPr>
        <p:txBody>
          <a:bodyPr>
            <a:normAutofit/>
          </a:bodyPr>
          <a:lstStyle>
            <a:lvl1pPr marL="0" indent="0" algn="l">
              <a:buNone/>
              <a:defRPr sz="2200" i="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919163" y="6356350"/>
            <a:ext cx="2133600" cy="365125"/>
          </a:xfrm>
          <a:prstGeom prst="rect">
            <a:avLst/>
          </a:prstGeom>
        </p:spPr>
        <p:txBody>
          <a:bodyPr vert="horz" wrap="square" lIns="91440" tIns="45720" rIns="91440" bIns="45720" numCol="1" anchor="b" anchorCtr="0" compatLnSpc="1">
            <a:prstTxWarp prst="textNoShape">
              <a:avLst/>
            </a:prstTxWarp>
          </a:bodyPr>
          <a:lstStyle>
            <a:lvl1pPr>
              <a:defRPr sz="1000">
                <a:solidFill>
                  <a:srgbClr val="8C9B91"/>
                </a:solidFill>
              </a:defRPr>
            </a:lvl1pPr>
          </a:lstStyle>
          <a:p>
            <a:pPr>
              <a:defRPr/>
            </a:pPr>
            <a:fld id="{3E8B87E0-18F4-4A73-A244-7CE18D551DBC}" type="datetime1">
              <a:rPr lang="en-US"/>
              <a:pPr>
                <a:defRPr/>
              </a:pPr>
              <a:t>9/23/2014</a:t>
            </a:fld>
            <a:endParaRPr lang="en-US"/>
          </a:p>
        </p:txBody>
      </p:sp>
      <p:sp>
        <p:nvSpPr>
          <p:cNvPr id="6" name="Slide Number Placeholder 5"/>
          <p:cNvSpPr>
            <a:spLocks noGrp="1"/>
          </p:cNvSpPr>
          <p:nvPr>
            <p:ph type="sldNum" sz="quarter" idx="11"/>
          </p:nvPr>
        </p:nvSpPr>
        <p:spPr>
          <a:xfrm>
            <a:off x="157163" y="6356350"/>
            <a:ext cx="584200" cy="365125"/>
          </a:xfrm>
          <a:prstGeom prst="rect">
            <a:avLst/>
          </a:prstGeom>
        </p:spPr>
        <p:txBody>
          <a:bodyPr vert="horz" wrap="square" lIns="91440" tIns="45720" rIns="91440" bIns="45720" numCol="1" anchor="b" anchorCtr="0" compatLnSpc="1">
            <a:prstTxWarp prst="textNoShape">
              <a:avLst/>
            </a:prstTxWarp>
          </a:bodyPr>
          <a:lstStyle>
            <a:lvl1pPr>
              <a:defRPr sz="1000">
                <a:solidFill>
                  <a:srgbClr val="8C9B91"/>
                </a:solidFill>
              </a:defRPr>
            </a:lvl1pPr>
          </a:lstStyle>
          <a:p>
            <a:pPr>
              <a:defRPr/>
            </a:pPr>
            <a:fld id="{EF2AA489-42DA-4332-845A-A306236B069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3D18F34D-EAE6-408A-8666-F92E49C9EE79}" type="datetime1">
              <a:rPr lang="en-US"/>
              <a:pPr>
                <a:defRPr/>
              </a:pPr>
              <a:t>9/23/2014</a:t>
            </a:fld>
            <a:endParaRPr lang="en-US"/>
          </a:p>
        </p:txBody>
      </p:sp>
      <p:sp>
        <p:nvSpPr>
          <p:cNvPr id="5" name="Footer Placeholder 4"/>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53FB2B6F-8D09-4917-B556-4187D41FDAB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B2ECFAD1-006A-4738-BBEB-AC3CE59971CF}" type="datetime1">
              <a:rPr lang="en-US"/>
              <a:pPr>
                <a:defRPr/>
              </a:pPr>
              <a:t>9/23/2014</a:t>
            </a:fld>
            <a:endParaRPr lang="en-US"/>
          </a:p>
        </p:txBody>
      </p:sp>
      <p:sp>
        <p:nvSpPr>
          <p:cNvPr id="6" name="Footer Placeholder 5"/>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30982957-4AA2-4530-A367-C13447EC493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1C5612BA-9B9C-4DB4-92B6-20F925B29A76}" type="datetime1">
              <a:rPr lang="en-US"/>
              <a:pPr>
                <a:defRPr/>
              </a:pPr>
              <a:t>9/23/2014</a:t>
            </a:fld>
            <a:endParaRPr lang="en-US"/>
          </a:p>
        </p:txBody>
      </p:sp>
      <p:sp>
        <p:nvSpPr>
          <p:cNvPr id="8" name="Footer Placeholder 7"/>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FBF5EFC9-E942-44BB-B6D7-859CC4F46EF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BCA6C874-FC4C-4A5D-98B0-22A17A52BEE0}" type="datetime1">
              <a:rPr lang="en-US"/>
              <a:pPr>
                <a:defRPr/>
              </a:pPr>
              <a:t>9/23/2014</a:t>
            </a:fld>
            <a:endParaRPr lang="en-US"/>
          </a:p>
        </p:txBody>
      </p:sp>
      <p:sp>
        <p:nvSpPr>
          <p:cNvPr id="4" name="Footer Placeholder 3"/>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FBECE79E-8615-4DD5-82C3-0CC0E07E416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6D43262D-BAFC-4522-ADCD-7661E832AAEF}" type="datetime1">
              <a:rPr lang="en-US"/>
              <a:pPr>
                <a:defRPr/>
              </a:pPr>
              <a:t>9/23/2014</a:t>
            </a:fld>
            <a:endParaRPr lang="en-US"/>
          </a:p>
        </p:txBody>
      </p:sp>
      <p:sp>
        <p:nvSpPr>
          <p:cNvPr id="3" name="Footer Placeholder 2"/>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601B932D-799A-4885-B98B-C52DAD81051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descr="PSAT_Temp-Main001.jpg"/>
          <p:cNvPicPr>
            <a:picLocks noChangeAspect="1"/>
          </p:cNvPicPr>
          <p:nvPr userDrawn="1"/>
        </p:nvPicPr>
        <p:blipFill>
          <a:blip r:embed="rId16"/>
          <a:srcRect/>
          <a:stretch>
            <a:fillRect/>
          </a:stretch>
        </p:blipFill>
        <p:spPr bwMode="auto">
          <a:xfrm>
            <a:off x="0" y="0"/>
            <a:ext cx="9144000" cy="495300"/>
          </a:xfrm>
          <a:prstGeom prst="rect">
            <a:avLst/>
          </a:prstGeom>
          <a:noFill/>
          <a:ln w="9525">
            <a:noFill/>
            <a:miter lim="800000"/>
            <a:headEnd/>
            <a:tailEnd/>
          </a:ln>
        </p:spPr>
      </p:pic>
      <p:pic>
        <p:nvPicPr>
          <p:cNvPr id="1027" name="Picture 7" descr="PSAT-NMSQT-Cyan.png"/>
          <p:cNvPicPr>
            <a:picLocks noChangeAspect="1"/>
          </p:cNvPicPr>
          <p:nvPr userDrawn="1"/>
        </p:nvPicPr>
        <p:blipFill>
          <a:blip r:embed="rId17"/>
          <a:srcRect/>
          <a:stretch>
            <a:fillRect/>
          </a:stretch>
        </p:blipFill>
        <p:spPr bwMode="auto">
          <a:xfrm>
            <a:off x="6680200" y="6246813"/>
            <a:ext cx="2278063" cy="365125"/>
          </a:xfrm>
          <a:prstGeom prst="rect">
            <a:avLst/>
          </a:prstGeom>
          <a:noFill/>
          <a:ln w="9525">
            <a:noFill/>
            <a:miter lim="800000"/>
            <a:headEnd/>
            <a:tailEnd/>
          </a:ln>
        </p:spPr>
      </p:pic>
      <p:sp>
        <p:nvSpPr>
          <p:cNvPr id="1028" name="Title Placeholder 1"/>
          <p:cNvSpPr>
            <a:spLocks noGrp="1"/>
          </p:cNvSpPr>
          <p:nvPr userDrawn="1">
            <p:ph type="title"/>
          </p:nvPr>
        </p:nvSpPr>
        <p:spPr bwMode="auto">
          <a:xfrm>
            <a:off x="457200" y="342900"/>
            <a:ext cx="8229600" cy="9731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Text Placeholder 2"/>
          <p:cNvSpPr>
            <a:spLocks noGrp="1"/>
          </p:cNvSpPr>
          <p:nvPr userDrawn="1">
            <p:ph type="body" idx="1"/>
          </p:nvPr>
        </p:nvSpPr>
        <p:spPr bwMode="auto">
          <a:xfrm>
            <a:off x="457200" y="1600200"/>
            <a:ext cx="8229600" cy="444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 name="Slide Number Placeholder 5"/>
          <p:cNvSpPr txBox="1">
            <a:spLocks/>
          </p:cNvSpPr>
          <p:nvPr userDrawn="1"/>
        </p:nvSpPr>
        <p:spPr>
          <a:xfrm>
            <a:off x="165100" y="6356350"/>
            <a:ext cx="584200" cy="365125"/>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58F0A0-2CD1-4F43-9D72-FB5A6FA98B6D}" type="slidenum">
              <a:rPr lang="en-US" sz="1000" smtClean="0">
                <a:solidFill>
                  <a:srgbClr val="8C9B91"/>
                </a:solidFill>
              </a:rPr>
              <a:pPr eaLnBrk="1" hangingPunct="1">
                <a:defRPr/>
              </a:pPr>
              <a:t>‹#›</a:t>
            </a:fld>
            <a:endParaRPr lang="en-US" sz="1000" smtClean="0">
              <a:solidFill>
                <a:srgbClr val="8C9B91"/>
              </a:solidFill>
            </a:endParaRPr>
          </a:p>
        </p:txBody>
      </p:sp>
    </p:spTree>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4" r:id="rId4"/>
    <p:sldLayoutId id="2147484478" r:id="rId5"/>
    <p:sldLayoutId id="2147484479" r:id="rId6"/>
    <p:sldLayoutId id="2147484480" r:id="rId7"/>
    <p:sldLayoutId id="2147484481" r:id="rId8"/>
    <p:sldLayoutId id="2147484482" r:id="rId9"/>
    <p:sldLayoutId id="2147484483" r:id="rId10"/>
    <p:sldLayoutId id="2147484484" r:id="rId11"/>
    <p:sldLayoutId id="2147484485" r:id="rId12"/>
    <p:sldLayoutId id="2147484486" r:id="rId13"/>
    <p:sldLayoutId id="2147484487" r:id="rId14"/>
  </p:sldLayoutIdLst>
  <p:timing>
    <p:tnLst>
      <p:par>
        <p:cTn id="1" dur="indefinite" restart="never" nodeType="tmRoot"/>
      </p:par>
    </p:tnLst>
  </p:timing>
  <p:txStyles>
    <p:titleStyle>
      <a:lvl1pPr algn="l" defTabSz="457200" rtl="0" eaLnBrk="0" fontAlgn="base" hangingPunct="0">
        <a:spcBef>
          <a:spcPct val="0"/>
        </a:spcBef>
        <a:spcAft>
          <a:spcPct val="0"/>
        </a:spcAft>
        <a:defRPr sz="3600" b="1" kern="1200">
          <a:solidFill>
            <a:schemeClr val="tx1"/>
          </a:solidFill>
          <a:latin typeface="Arial"/>
          <a:ea typeface="ＭＳ Ｐゴシック" charset="0"/>
          <a:cs typeface="Arial"/>
        </a:defRPr>
      </a:lvl1pPr>
      <a:lvl2pPr algn="l" defTabSz="457200" rtl="0" eaLnBrk="0" fontAlgn="base" hangingPunct="0">
        <a:spcBef>
          <a:spcPct val="0"/>
        </a:spcBef>
        <a:spcAft>
          <a:spcPct val="0"/>
        </a:spcAft>
        <a:defRPr sz="3600" b="1">
          <a:solidFill>
            <a:schemeClr val="tx1"/>
          </a:solidFill>
          <a:latin typeface="Arial" pitchFamily="34" charset="0"/>
          <a:ea typeface="ＭＳ Ｐゴシック" charset="0"/>
          <a:cs typeface="Arial" pitchFamily="34" charset="0"/>
        </a:defRPr>
      </a:lvl2pPr>
      <a:lvl3pPr algn="l" defTabSz="457200" rtl="0" eaLnBrk="0" fontAlgn="base" hangingPunct="0">
        <a:spcBef>
          <a:spcPct val="0"/>
        </a:spcBef>
        <a:spcAft>
          <a:spcPct val="0"/>
        </a:spcAft>
        <a:defRPr sz="3600" b="1">
          <a:solidFill>
            <a:schemeClr val="tx1"/>
          </a:solidFill>
          <a:latin typeface="Arial" pitchFamily="34" charset="0"/>
          <a:ea typeface="ＭＳ Ｐゴシック" charset="0"/>
          <a:cs typeface="Arial" pitchFamily="34" charset="0"/>
        </a:defRPr>
      </a:lvl3pPr>
      <a:lvl4pPr algn="l" defTabSz="457200" rtl="0" eaLnBrk="0" fontAlgn="base" hangingPunct="0">
        <a:spcBef>
          <a:spcPct val="0"/>
        </a:spcBef>
        <a:spcAft>
          <a:spcPct val="0"/>
        </a:spcAft>
        <a:defRPr sz="3600" b="1">
          <a:solidFill>
            <a:schemeClr val="tx1"/>
          </a:solidFill>
          <a:latin typeface="Arial" pitchFamily="34" charset="0"/>
          <a:ea typeface="ＭＳ Ｐゴシック" charset="0"/>
          <a:cs typeface="Arial" pitchFamily="34" charset="0"/>
        </a:defRPr>
      </a:lvl4pPr>
      <a:lvl5pPr algn="l" defTabSz="457200" rtl="0" eaLnBrk="0" fontAlgn="base" hangingPunct="0">
        <a:spcBef>
          <a:spcPct val="0"/>
        </a:spcBef>
        <a:spcAft>
          <a:spcPct val="0"/>
        </a:spcAft>
        <a:defRPr sz="3600" b="1">
          <a:solidFill>
            <a:schemeClr val="tx1"/>
          </a:solidFill>
          <a:latin typeface="Arial" pitchFamily="34" charset="0"/>
          <a:ea typeface="ＭＳ Ｐゴシック" charset="0"/>
          <a:cs typeface="Arial" pitchFamily="34" charset="0"/>
        </a:defRPr>
      </a:lvl5pPr>
      <a:lvl6pPr marL="457200" algn="l" defTabSz="457200" rtl="0" fontAlgn="base">
        <a:spcBef>
          <a:spcPct val="0"/>
        </a:spcBef>
        <a:spcAft>
          <a:spcPct val="0"/>
        </a:spcAft>
        <a:defRPr sz="3600" b="1">
          <a:solidFill>
            <a:schemeClr val="tx1"/>
          </a:solidFill>
          <a:latin typeface="Arial" pitchFamily="34" charset="0"/>
          <a:cs typeface="Arial" pitchFamily="34" charset="0"/>
        </a:defRPr>
      </a:lvl6pPr>
      <a:lvl7pPr marL="914400" algn="l" defTabSz="457200" rtl="0" fontAlgn="base">
        <a:spcBef>
          <a:spcPct val="0"/>
        </a:spcBef>
        <a:spcAft>
          <a:spcPct val="0"/>
        </a:spcAft>
        <a:defRPr sz="3600" b="1">
          <a:solidFill>
            <a:schemeClr val="tx1"/>
          </a:solidFill>
          <a:latin typeface="Arial" pitchFamily="34" charset="0"/>
          <a:cs typeface="Arial" pitchFamily="34" charset="0"/>
        </a:defRPr>
      </a:lvl7pPr>
      <a:lvl8pPr marL="1371600" algn="l" defTabSz="457200" rtl="0" fontAlgn="base">
        <a:spcBef>
          <a:spcPct val="0"/>
        </a:spcBef>
        <a:spcAft>
          <a:spcPct val="0"/>
        </a:spcAft>
        <a:defRPr sz="3600" b="1">
          <a:solidFill>
            <a:schemeClr val="tx1"/>
          </a:solidFill>
          <a:latin typeface="Arial" pitchFamily="34" charset="0"/>
          <a:cs typeface="Arial" pitchFamily="34" charset="0"/>
        </a:defRPr>
      </a:lvl8pPr>
      <a:lvl9pPr marL="1828800" algn="l" defTabSz="457200" rtl="0" fontAlgn="base">
        <a:spcBef>
          <a:spcPct val="0"/>
        </a:spcBef>
        <a:spcAft>
          <a:spcPct val="0"/>
        </a:spcAft>
        <a:defRPr sz="3600" b="1">
          <a:solidFill>
            <a:schemeClr val="tx1"/>
          </a:solidFill>
          <a:latin typeface="Arial" pitchFamily="34" charset="0"/>
          <a:cs typeface="Arial" pitchFamily="34" charset="0"/>
        </a:defRPr>
      </a:lvl9pPr>
    </p:titleStyle>
    <p:bodyStyle>
      <a:lvl1pPr marL="292100" indent="-292100" algn="l" defTabSz="457200" rtl="0" eaLnBrk="0" fontAlgn="base" hangingPunct="0">
        <a:spcBef>
          <a:spcPts val="1600"/>
        </a:spcBef>
        <a:spcAft>
          <a:spcPct val="0"/>
        </a:spcAft>
        <a:buClr>
          <a:srgbClr val="28AEED"/>
        </a:buClr>
        <a:buFont typeface="Wingdings" pitchFamily="2" charset="2"/>
        <a:buChar char="§"/>
        <a:defRPr sz="2400" kern="1200">
          <a:solidFill>
            <a:schemeClr val="tx1"/>
          </a:solidFill>
          <a:latin typeface="Arial"/>
          <a:ea typeface="ＭＳ Ｐゴシック" charset="0"/>
          <a:cs typeface="Arial"/>
        </a:defRPr>
      </a:lvl1pPr>
      <a:lvl2pPr marL="571500" indent="-279400" algn="l" defTabSz="457200" rtl="0" eaLnBrk="0" fontAlgn="base" hangingPunct="0">
        <a:spcBef>
          <a:spcPct val="20000"/>
        </a:spcBef>
        <a:spcAft>
          <a:spcPct val="0"/>
        </a:spcAft>
        <a:buClr>
          <a:srgbClr val="8C9B91"/>
        </a:buClr>
        <a:buFont typeface="Arial" pitchFamily="34" charset="0"/>
        <a:buChar char="–"/>
        <a:defRPr sz="2000" kern="1200">
          <a:solidFill>
            <a:schemeClr val="tx1"/>
          </a:solidFill>
          <a:latin typeface="Arial"/>
          <a:ea typeface="Arial" charset="0"/>
          <a:cs typeface="Arial"/>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Arial"/>
          <a:ea typeface="Arial" charset="0"/>
          <a:cs typeface="Arial"/>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Arial"/>
          <a:ea typeface="Arial" charset="0"/>
          <a:cs typeface="Arial"/>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5"/>
          <p:cNvSpPr>
            <a:spLocks noGrp="1"/>
          </p:cNvSpPr>
          <p:nvPr>
            <p:ph type="ctrTitle"/>
          </p:nvPr>
        </p:nvSpPr>
        <p:spPr>
          <a:xfrm>
            <a:off x="741363" y="3149600"/>
            <a:ext cx="7894637" cy="1181100"/>
          </a:xfrm>
        </p:spPr>
        <p:txBody>
          <a:bodyPr/>
          <a:lstStyle/>
          <a:p>
            <a:pPr indent="854075" fontAlgn="auto">
              <a:spcBef>
                <a:spcPts val="0"/>
              </a:spcBef>
              <a:spcAft>
                <a:spcPts val="0"/>
              </a:spcAft>
              <a:defRPr/>
            </a:pPr>
            <a:r>
              <a:rPr lang="en-US" dirty="0" smtClean="0">
                <a:latin typeface="Arial" pitchFamily="34" charset="0"/>
                <a:cs typeface="Arial" pitchFamily="34" charset="0"/>
              </a:rPr>
              <a:t>Prepare for the PSAT/NMSQT</a:t>
            </a:r>
            <a:r>
              <a:rPr lang="en-US" baseline="30000" dirty="0" smtClean="0">
                <a:latin typeface="Arial" pitchFamily="34" charset="0"/>
                <a:cs typeface="Arial" pitchFamily="34" charset="0"/>
              </a:rPr>
              <a:t>®</a:t>
            </a:r>
            <a:r>
              <a:rPr lang="en-US" dirty="0" smtClean="0">
                <a:latin typeface="Arial" pitchFamily="34" charset="0"/>
                <a:cs typeface="Arial" pitchFamily="34" charset="0"/>
              </a:rPr>
              <a:t>:</a:t>
            </a:r>
            <a:br>
              <a:rPr lang="en-US" dirty="0" smtClean="0">
                <a:latin typeface="Arial" pitchFamily="34" charset="0"/>
                <a:cs typeface="Arial" pitchFamily="34" charset="0"/>
              </a:rPr>
            </a:br>
            <a:r>
              <a:rPr lang="en-US" sz="2800" dirty="0" smtClean="0">
                <a:latin typeface="Arial" pitchFamily="34" charset="0"/>
                <a:cs typeface="Arial" pitchFamily="34" charset="0"/>
              </a:rPr>
              <a:t> 		A Step to the Future</a:t>
            </a:r>
            <a:endParaRPr lang="en-US" dirty="0">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smtClean="0">
                <a:latin typeface="Arial" pitchFamily="34" charset="0"/>
                <a:ea typeface="ＭＳ Ｐゴシック" pitchFamily="34" charset="-128"/>
                <a:cs typeface="Arial" pitchFamily="34" charset="0"/>
              </a:rPr>
              <a:t>How does the PSAT/NMSQT </a:t>
            </a:r>
            <a:r>
              <a:rPr lang="en-US" baseline="30000" dirty="0" smtClean="0">
                <a:latin typeface="Arial" pitchFamily="34" charset="0"/>
                <a:ea typeface="ＭＳ Ｐゴシック" pitchFamily="34" charset="-128"/>
                <a:cs typeface="Arial" pitchFamily="34" charset="0"/>
              </a:rPr>
              <a:t>®</a:t>
            </a:r>
            <a:r>
              <a:rPr lang="en-US" dirty="0" smtClean="0">
                <a:latin typeface="Arial" pitchFamily="34" charset="0"/>
                <a:ea typeface="ＭＳ Ｐゴシック" pitchFamily="34" charset="-128"/>
                <a:cs typeface="Arial" pitchFamily="34" charset="0"/>
              </a:rPr>
              <a:t> compare to the SAT</a:t>
            </a:r>
            <a:r>
              <a:rPr lang="en-US" dirty="0" smtClean="0">
                <a:cs typeface="Arial" pitchFamily="34" charset="0"/>
              </a:rPr>
              <a:t>®</a:t>
            </a:r>
            <a:r>
              <a:rPr lang="en-US" dirty="0" smtClean="0">
                <a:latin typeface="Arial" pitchFamily="34" charset="0"/>
                <a:ea typeface="ＭＳ Ｐゴシック" pitchFamily="34" charset="-128"/>
                <a:cs typeface="Arial" pitchFamily="34" charset="0"/>
              </a:rPr>
              <a:t>?</a:t>
            </a:r>
          </a:p>
        </p:txBody>
      </p:sp>
      <p:sp>
        <p:nvSpPr>
          <p:cNvPr id="24580" name="Content Placeholder 2"/>
          <p:cNvSpPr txBox="1">
            <a:spLocks/>
          </p:cNvSpPr>
          <p:nvPr/>
        </p:nvSpPr>
        <p:spPr bwMode="auto">
          <a:xfrm>
            <a:off x="457200" y="1733266"/>
            <a:ext cx="8145463" cy="4364037"/>
          </a:xfrm>
          <a:prstGeom prst="rect">
            <a:avLst/>
          </a:prstGeom>
          <a:noFill/>
          <a:ln w="9525">
            <a:noFill/>
            <a:miter lim="800000"/>
            <a:headEnd/>
            <a:tailEnd/>
          </a:ln>
        </p:spPr>
        <p:txBody>
          <a:bodyPr/>
          <a:lstStyle/>
          <a:p>
            <a:pPr marL="228600" indent="-228600" fontAlgn="auto">
              <a:spcBef>
                <a:spcPts val="0"/>
              </a:spcBef>
              <a:spcAft>
                <a:spcPts val="0"/>
              </a:spcAft>
              <a:defRPr/>
            </a:pPr>
            <a:r>
              <a:rPr lang="en-US" sz="3200" dirty="0" smtClean="0">
                <a:cs typeface="Arial" pitchFamily="34" charset="0"/>
              </a:rPr>
              <a:t>Question Types:</a:t>
            </a:r>
          </a:p>
          <a:p>
            <a:pPr marL="685800" lvl="1" fontAlgn="auto">
              <a:spcBef>
                <a:spcPts val="0"/>
              </a:spcBef>
              <a:spcAft>
                <a:spcPts val="0"/>
              </a:spcAft>
              <a:defRPr/>
            </a:pPr>
            <a:r>
              <a:rPr lang="en-US" sz="2000" dirty="0" smtClean="0">
                <a:cs typeface="Arial" pitchFamily="34" charset="0"/>
              </a:rPr>
              <a:t>The same, except the PSAT/NMSQT does not have an essay component.</a:t>
            </a:r>
          </a:p>
          <a:p>
            <a:pPr marL="685800" lvl="1" fontAlgn="auto">
              <a:spcBef>
                <a:spcPts val="0"/>
              </a:spcBef>
              <a:spcAft>
                <a:spcPts val="0"/>
              </a:spcAft>
              <a:defRPr/>
            </a:pPr>
            <a:endParaRPr lang="en-US" sz="2000" dirty="0" smtClean="0">
              <a:cs typeface="Arial" pitchFamily="34" charset="0"/>
            </a:endParaRPr>
          </a:p>
          <a:p>
            <a:pPr marL="228600" indent="-228600" fontAlgn="auto">
              <a:spcBef>
                <a:spcPts val="0"/>
              </a:spcBef>
              <a:spcAft>
                <a:spcPts val="0"/>
              </a:spcAft>
              <a:defRPr/>
            </a:pPr>
            <a:r>
              <a:rPr lang="en-US" sz="3200" dirty="0" smtClean="0">
                <a:cs typeface="Arial" pitchFamily="34" charset="0"/>
              </a:rPr>
              <a:t>Length:</a:t>
            </a:r>
          </a:p>
          <a:p>
            <a:pPr marL="685800" lvl="1" indent="-228600" fontAlgn="auto">
              <a:spcBef>
                <a:spcPts val="0"/>
              </a:spcBef>
              <a:spcAft>
                <a:spcPts val="0"/>
              </a:spcAft>
              <a:defRPr/>
            </a:pPr>
            <a:r>
              <a:rPr lang="en-US" sz="2000" dirty="0" smtClean="0">
                <a:cs typeface="Arial" pitchFamily="34" charset="0"/>
              </a:rPr>
              <a:t>	The PSAT/NMSQT is 2 hours, 10 minutes.</a:t>
            </a:r>
          </a:p>
          <a:p>
            <a:pPr marL="685800" lvl="1" indent="-228600" fontAlgn="auto">
              <a:spcBef>
                <a:spcPts val="0"/>
              </a:spcBef>
              <a:spcAft>
                <a:spcPts val="0"/>
              </a:spcAft>
              <a:defRPr/>
            </a:pPr>
            <a:r>
              <a:rPr lang="en-US" sz="2000" dirty="0" smtClean="0">
                <a:cs typeface="Arial" pitchFamily="34" charset="0"/>
              </a:rPr>
              <a:t>	The SAT is 3 hours, 45 minutes.</a:t>
            </a:r>
          </a:p>
          <a:p>
            <a:pPr marL="228600" indent="-228600" fontAlgn="auto">
              <a:spcBef>
                <a:spcPts val="0"/>
              </a:spcBef>
              <a:spcAft>
                <a:spcPts val="0"/>
              </a:spcAft>
              <a:defRPr/>
            </a:pPr>
            <a:endParaRPr lang="en-US" sz="2000" dirty="0" smtClean="0">
              <a:cs typeface="Arial" pitchFamily="34" charset="0"/>
            </a:endParaRPr>
          </a:p>
          <a:p>
            <a:pPr marL="228600" indent="-228600" fontAlgn="auto">
              <a:spcBef>
                <a:spcPts val="0"/>
              </a:spcBef>
              <a:spcAft>
                <a:spcPts val="0"/>
              </a:spcAft>
              <a:defRPr/>
            </a:pPr>
            <a:r>
              <a:rPr lang="en-US" sz="3200" dirty="0" smtClean="0">
                <a:cs typeface="Arial" pitchFamily="34" charset="0"/>
              </a:rPr>
              <a:t>Level of Difficulty:</a:t>
            </a:r>
          </a:p>
          <a:p>
            <a:pPr marL="685800" lvl="1" indent="-228600" fontAlgn="auto">
              <a:spcBef>
                <a:spcPts val="0"/>
              </a:spcBef>
              <a:spcAft>
                <a:spcPts val="0"/>
              </a:spcAft>
              <a:defRPr/>
            </a:pPr>
            <a:r>
              <a:rPr lang="en-US" sz="2000" dirty="0" smtClean="0">
                <a:cs typeface="Arial" pitchFamily="34" charset="0"/>
              </a:rPr>
              <a:t>	The PSAT/NMSQT does not have 11</a:t>
            </a:r>
            <a:r>
              <a:rPr lang="en-US" sz="2000" baseline="30000" dirty="0" smtClean="0">
                <a:cs typeface="Arial" pitchFamily="34" charset="0"/>
              </a:rPr>
              <a:t>th</a:t>
            </a:r>
            <a:r>
              <a:rPr lang="en-US" sz="2000" dirty="0" smtClean="0">
                <a:cs typeface="Arial" pitchFamily="34" charset="0"/>
              </a:rPr>
              <a:t> grade-level math questions</a:t>
            </a:r>
            <a:r>
              <a:rPr lang="en-US" sz="1600" dirty="0" smtClean="0">
                <a:cs typeface="Arial" pitchFamily="34" charset="0"/>
              </a:rPr>
              <a:t>.</a:t>
            </a:r>
          </a:p>
          <a:p>
            <a:pPr marL="231775" lvl="1" indent="-231775">
              <a:spcAft>
                <a:spcPts val="1600"/>
              </a:spcAft>
              <a:buClr>
                <a:srgbClr val="8C9B91"/>
              </a:buClr>
              <a:buFont typeface="Arial" pitchFamily="34" charset="0"/>
              <a:buNone/>
            </a:pPr>
            <a:endParaRPr lang="en-US" sz="2000" dirty="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p:txBody>
          <a:bodyPr/>
          <a:lstStyle/>
          <a:p>
            <a:pPr eaLnBrk="1" hangingPunct="1"/>
            <a:r>
              <a:rPr lang="en-US" dirty="0" smtClean="0">
                <a:latin typeface="Arial" pitchFamily="34" charset="0"/>
                <a:ea typeface="ＭＳ Ｐゴシック" pitchFamily="34" charset="-128"/>
                <a:cs typeface="Arial" pitchFamily="34" charset="0"/>
              </a:rPr>
              <a:t>Sample Questions</a:t>
            </a:r>
          </a:p>
        </p:txBody>
      </p:sp>
      <p:sp>
        <p:nvSpPr>
          <p:cNvPr id="4" name="Subtitle 3"/>
          <p:cNvSpPr>
            <a:spLocks noGrp="1"/>
          </p:cNvSpPr>
          <p:nvPr>
            <p:ph type="subTitle" idx="1"/>
          </p:nvPr>
        </p:nvSpPr>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304800" y="2923953"/>
            <a:ext cx="2498651" cy="2541182"/>
          </a:xfrm>
          <a:prstGeom prst="roundRect">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ounded Rectangle 22"/>
          <p:cNvSpPr/>
          <p:nvPr/>
        </p:nvSpPr>
        <p:spPr>
          <a:xfrm>
            <a:off x="3200400" y="2884485"/>
            <a:ext cx="5486398" cy="3241678"/>
          </a:xfrm>
          <a:prstGeom prst="roundRect">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304800" y="1509823"/>
            <a:ext cx="8382000" cy="1095153"/>
          </a:xfrm>
          <a:prstGeom prst="roundRect">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457200" y="1703457"/>
            <a:ext cx="8077200" cy="707886"/>
          </a:xfrm>
          <a:prstGeom prst="rect">
            <a:avLst/>
          </a:prstGeom>
          <a:noFill/>
          <a:scene3d>
            <a:camera prst="orthographicFront"/>
            <a:lightRig rig="threePt" dir="t"/>
          </a:scene3d>
          <a:sp3d prstMaterial="matte"/>
        </p:spPr>
        <p:txBody>
          <a:bodyPr>
            <a:spAutoFit/>
          </a:bodyPr>
          <a:lstStyle/>
          <a:p>
            <a:pPr fontAlgn="auto">
              <a:spcBef>
                <a:spcPts val="0"/>
              </a:spcBef>
              <a:spcAft>
                <a:spcPts val="0"/>
              </a:spcAft>
              <a:defRPr/>
            </a:pPr>
            <a:r>
              <a:rPr lang="en-US" sz="2000" dirty="0">
                <a:latin typeface="Arial" pitchFamily="34" charset="0"/>
                <a:cs typeface="Arial" pitchFamily="34" charset="0"/>
              </a:rPr>
              <a:t>Roger said the report was significant; Heather contradicted him, saying that all the information presented was _______ .</a:t>
            </a:r>
          </a:p>
        </p:txBody>
      </p:sp>
      <p:sp>
        <p:nvSpPr>
          <p:cNvPr id="19" name="Title 18"/>
          <p:cNvSpPr>
            <a:spLocks noGrp="1"/>
          </p:cNvSpPr>
          <p:nvPr>
            <p:ph type="title"/>
          </p:nvPr>
        </p:nvSpPr>
        <p:spPr/>
        <p:txBody>
          <a:bodyPr/>
          <a:lstStyle/>
          <a:p>
            <a:pPr>
              <a:tabLst>
                <a:tab pos="509588" algn="l"/>
              </a:tabLst>
            </a:pPr>
            <a:r>
              <a:rPr lang="en-US" dirty="0" smtClean="0"/>
              <a:t>Critical Reading:</a:t>
            </a:r>
            <a:r>
              <a:rPr lang="en-US" sz="2000" dirty="0" smtClean="0"/>
              <a:t>  </a:t>
            </a:r>
            <a:r>
              <a:rPr lang="en-US" sz="2800" dirty="0" smtClean="0"/>
              <a:t>Sentence Completions</a:t>
            </a:r>
            <a:endParaRPr lang="en-US" dirty="0"/>
          </a:p>
        </p:txBody>
      </p:sp>
      <p:sp>
        <p:nvSpPr>
          <p:cNvPr id="21" name="Content Placeholder 20"/>
          <p:cNvSpPr>
            <a:spLocks noGrp="1"/>
          </p:cNvSpPr>
          <p:nvPr>
            <p:ph sz="half" idx="2"/>
          </p:nvPr>
        </p:nvSpPr>
        <p:spPr>
          <a:xfrm>
            <a:off x="3441405" y="2923953"/>
            <a:ext cx="5092995" cy="3202210"/>
          </a:xfrm>
        </p:spPr>
        <p:txBody>
          <a:bodyPr/>
          <a:lstStyle/>
          <a:p>
            <a:r>
              <a:rPr lang="en-US" sz="2000" dirty="0" smtClean="0">
                <a:cs typeface="Arial" charset="0"/>
              </a:rPr>
              <a:t>Because Heather is contradicting Roger, the correct response is the word that is most nearly the opposite of “significant.”</a:t>
            </a:r>
          </a:p>
          <a:p>
            <a:r>
              <a:rPr lang="en-US" sz="2000" dirty="0" smtClean="0">
                <a:cs typeface="Arial" charset="0"/>
              </a:rPr>
              <a:t>Choice (E) is correct.</a:t>
            </a:r>
          </a:p>
          <a:p>
            <a:r>
              <a:rPr lang="en-US" sz="2000" dirty="0" smtClean="0">
                <a:cs typeface="Arial" charset="0"/>
              </a:rPr>
              <a:t>“Immaterial” means inconsequential or irrelevant. </a:t>
            </a:r>
          </a:p>
          <a:p>
            <a:r>
              <a:rPr lang="en-US" sz="2000" dirty="0" smtClean="0">
                <a:cs typeface="Arial" charset="0"/>
              </a:rPr>
              <a:t>Information that is immaterial is by definition not significant.</a:t>
            </a:r>
          </a:p>
        </p:txBody>
      </p:sp>
      <p:sp>
        <p:nvSpPr>
          <p:cNvPr id="24" name="Oval 23"/>
          <p:cNvSpPr/>
          <p:nvPr/>
        </p:nvSpPr>
        <p:spPr>
          <a:xfrm>
            <a:off x="520998" y="4391246"/>
            <a:ext cx="457200" cy="4572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a:spLocks noChangeArrowheads="1"/>
          </p:cNvSpPr>
          <p:nvPr/>
        </p:nvSpPr>
        <p:spPr bwMode="auto">
          <a:xfrm>
            <a:off x="499731" y="3162965"/>
            <a:ext cx="2303719" cy="1631216"/>
          </a:xfrm>
          <a:prstGeom prst="rect">
            <a:avLst/>
          </a:prstGeom>
          <a:noFill/>
          <a:ln w="9525">
            <a:noFill/>
            <a:miter lim="800000"/>
            <a:headEnd/>
            <a:tailEnd/>
          </a:ln>
        </p:spPr>
        <p:txBody>
          <a:bodyPr wrap="square">
            <a:spAutoFit/>
          </a:bodyPr>
          <a:lstStyle/>
          <a:p>
            <a:pPr>
              <a:buFont typeface="Times" pitchFamily="18" charset="0"/>
              <a:buNone/>
            </a:pPr>
            <a:r>
              <a:rPr lang="en-US" sz="1600" dirty="0">
                <a:cs typeface="Arial" charset="0"/>
              </a:rPr>
              <a:t>(</a:t>
            </a:r>
            <a:r>
              <a:rPr lang="en-US" sz="2000" dirty="0">
                <a:cs typeface="Arial" charset="0"/>
              </a:rPr>
              <a:t>A) contemporary  </a:t>
            </a:r>
          </a:p>
          <a:p>
            <a:pPr>
              <a:buFont typeface="Times" pitchFamily="18" charset="0"/>
              <a:buNone/>
            </a:pPr>
            <a:r>
              <a:rPr lang="en-US" sz="2000" dirty="0">
                <a:cs typeface="Arial" charset="0"/>
              </a:rPr>
              <a:t>(B) scintillating</a:t>
            </a:r>
          </a:p>
          <a:p>
            <a:pPr>
              <a:buFont typeface="Times" pitchFamily="18" charset="0"/>
              <a:buNone/>
            </a:pPr>
            <a:r>
              <a:rPr lang="en-US" sz="2000" dirty="0">
                <a:cs typeface="Arial" charset="0"/>
              </a:rPr>
              <a:t>(C) objective  </a:t>
            </a:r>
          </a:p>
          <a:p>
            <a:pPr>
              <a:buFont typeface="Times" pitchFamily="18" charset="0"/>
              <a:buNone/>
            </a:pPr>
            <a:r>
              <a:rPr lang="en-US" sz="2000" dirty="0">
                <a:cs typeface="Arial" charset="0"/>
              </a:rPr>
              <a:t>(D) irrevocable </a:t>
            </a:r>
          </a:p>
          <a:p>
            <a:pPr>
              <a:buFont typeface="Times" pitchFamily="18" charset="0"/>
              <a:buNone/>
            </a:pPr>
            <a:r>
              <a:rPr lang="en-US" sz="2000" dirty="0">
                <a:cs typeface="Arial" charset="0"/>
              </a:rPr>
              <a:t>(E) immaterial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childTnLst>
                                </p:cTn>
                              </p:par>
                            </p:childTnLst>
                          </p:cTn>
                        </p:par>
                        <p:par>
                          <p:cTn id="21" fill="hold">
                            <p:stCondLst>
                              <p:cond delay="2000"/>
                            </p:stCondLst>
                            <p:childTnLst>
                              <p:par>
                                <p:cTn id="22" presetID="20"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edge">
                                      <p:cBhvr>
                                        <p:cTn id="24"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8" grpId="0" animBg="1"/>
      <p:bldP spid="24"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457200" y="3636335"/>
            <a:ext cx="2498651" cy="2557133"/>
          </a:xfrm>
          <a:prstGeom prst="roundRect">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ounded Rectangle 22"/>
          <p:cNvSpPr/>
          <p:nvPr/>
        </p:nvSpPr>
        <p:spPr>
          <a:xfrm>
            <a:off x="3200400" y="3636335"/>
            <a:ext cx="5486398" cy="2489827"/>
          </a:xfrm>
          <a:prstGeom prst="roundRect">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304798" y="1316039"/>
            <a:ext cx="8382000" cy="2086380"/>
          </a:xfrm>
          <a:prstGeom prst="roundRect">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Title 18"/>
          <p:cNvSpPr>
            <a:spLocks noGrp="1"/>
          </p:cNvSpPr>
          <p:nvPr>
            <p:ph type="title"/>
          </p:nvPr>
        </p:nvSpPr>
        <p:spPr/>
        <p:txBody>
          <a:bodyPr/>
          <a:lstStyle/>
          <a:p>
            <a:pPr>
              <a:tabLst>
                <a:tab pos="509588" algn="l"/>
              </a:tabLst>
            </a:pPr>
            <a:r>
              <a:rPr lang="en-US" dirty="0" smtClean="0"/>
              <a:t>Critical Reading:</a:t>
            </a:r>
            <a:r>
              <a:rPr lang="en-US" sz="2000" dirty="0" smtClean="0"/>
              <a:t>  </a:t>
            </a:r>
            <a:r>
              <a:rPr lang="en-US" sz="2400" dirty="0" smtClean="0"/>
              <a:t>Passage-Based Questions</a:t>
            </a:r>
            <a:endParaRPr lang="en-US" dirty="0"/>
          </a:p>
        </p:txBody>
      </p:sp>
      <p:sp>
        <p:nvSpPr>
          <p:cNvPr id="24" name="Oval 23"/>
          <p:cNvSpPr/>
          <p:nvPr/>
        </p:nvSpPr>
        <p:spPr>
          <a:xfrm>
            <a:off x="774700" y="3912344"/>
            <a:ext cx="457200" cy="4572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Box 12"/>
          <p:cNvSpPr txBox="1"/>
          <p:nvPr/>
        </p:nvSpPr>
        <p:spPr>
          <a:xfrm>
            <a:off x="533400" y="1316039"/>
            <a:ext cx="8077200" cy="1754326"/>
          </a:xfrm>
          <a:prstGeom prst="rect">
            <a:avLst/>
          </a:prstGeom>
          <a:noFill/>
          <a:scene3d>
            <a:camera prst="orthographicFront"/>
            <a:lightRig rig="threePt" dir="t"/>
          </a:scene3d>
          <a:sp3d prstMaterial="matte"/>
        </p:spPr>
        <p:txBody>
          <a:bodyPr wrap="square">
            <a:spAutoFit/>
          </a:bodyPr>
          <a:lstStyle/>
          <a:p>
            <a:pPr fontAlgn="auto">
              <a:spcBef>
                <a:spcPts val="0"/>
              </a:spcBef>
              <a:spcAft>
                <a:spcPts val="0"/>
              </a:spcAft>
              <a:defRPr/>
            </a:pPr>
            <a:r>
              <a:rPr lang="en-US" u="sng" dirty="0">
                <a:latin typeface="Arial" pitchFamily="34" charset="0"/>
                <a:cs typeface="Arial" pitchFamily="34" charset="0"/>
              </a:rPr>
              <a:t>Passage Excerpt:</a:t>
            </a:r>
          </a:p>
          <a:p>
            <a:pPr fontAlgn="auto">
              <a:spcBef>
                <a:spcPts val="0"/>
              </a:spcBef>
              <a:spcAft>
                <a:spcPts val="0"/>
              </a:spcAft>
              <a:defRPr/>
            </a:pPr>
            <a:r>
              <a:rPr lang="en-US" dirty="0">
                <a:latin typeface="Arial" pitchFamily="34" charset="0"/>
                <a:cs typeface="Arial" pitchFamily="34" charset="0"/>
              </a:rPr>
              <a:t>After I left the room, I began to sift my impressions. Only the day before, an acquaintance had warned me to watch carefully for sleight-of-hand tricks, especially as the man had earlier been a stage conjuror.</a:t>
            </a:r>
          </a:p>
          <a:p>
            <a:pPr fontAlgn="auto">
              <a:spcBef>
                <a:spcPts val="0"/>
              </a:spcBef>
              <a:spcAft>
                <a:spcPts val="0"/>
              </a:spcAft>
              <a:defRPr/>
            </a:pPr>
            <a:endParaRPr lang="en-US" dirty="0">
              <a:latin typeface="Arial" pitchFamily="34" charset="0"/>
              <a:cs typeface="Arial" pitchFamily="34" charset="0"/>
            </a:endParaRPr>
          </a:p>
          <a:p>
            <a:pPr fontAlgn="auto">
              <a:spcBef>
                <a:spcPts val="0"/>
              </a:spcBef>
              <a:spcAft>
                <a:spcPts val="0"/>
              </a:spcAft>
              <a:defRPr/>
            </a:pPr>
            <a:r>
              <a:rPr lang="en-US" u="sng" dirty="0">
                <a:latin typeface="Arial" pitchFamily="34" charset="0"/>
                <a:cs typeface="Arial" pitchFamily="34" charset="0"/>
              </a:rPr>
              <a:t>Question</a:t>
            </a:r>
            <a:r>
              <a:rPr lang="en-US" u="sng" dirty="0" smtClean="0">
                <a:latin typeface="Arial" pitchFamily="34" charset="0"/>
                <a:cs typeface="Arial" pitchFamily="34" charset="0"/>
              </a:rPr>
              <a:t>: </a:t>
            </a:r>
            <a:r>
              <a:rPr lang="en-US" dirty="0" smtClean="0">
                <a:latin typeface="Arial" pitchFamily="34" charset="0"/>
                <a:cs typeface="Arial" pitchFamily="34" charset="0"/>
              </a:rPr>
              <a:t>The </a:t>
            </a:r>
            <a:r>
              <a:rPr lang="en-US" dirty="0">
                <a:latin typeface="Arial" pitchFamily="34" charset="0"/>
                <a:cs typeface="Arial" pitchFamily="34" charset="0"/>
              </a:rPr>
              <a:t>“acquaintance” mentioned in line 2 can best be described as a</a:t>
            </a:r>
          </a:p>
        </p:txBody>
      </p:sp>
      <p:sp>
        <p:nvSpPr>
          <p:cNvPr id="14" name="Content Placeholder 13"/>
          <p:cNvSpPr>
            <a:spLocks noGrp="1" noChangeArrowheads="1"/>
          </p:cNvSpPr>
          <p:nvPr>
            <p:ph sz="half" idx="1"/>
          </p:nvPr>
        </p:nvSpPr>
        <p:spPr bwMode="auto">
          <a:xfrm>
            <a:off x="774700" y="3966596"/>
            <a:ext cx="1979133" cy="2159566"/>
          </a:xfrm>
          <a:prstGeom prst="rect">
            <a:avLst/>
          </a:prstGeom>
          <a:noFill/>
          <a:ln w="9525">
            <a:noFill/>
            <a:miter lim="800000"/>
            <a:headEnd/>
            <a:tailEnd/>
          </a:ln>
        </p:spPr>
        <p:txBody>
          <a:bodyPr wrap="square">
            <a:spAutoFit/>
          </a:bodyPr>
          <a:lstStyle/>
          <a:p>
            <a:pPr>
              <a:lnSpc>
                <a:spcPct val="90000"/>
              </a:lnSpc>
              <a:buFont typeface="Times" pitchFamily="18" charset="0"/>
              <a:buNone/>
            </a:pPr>
            <a:r>
              <a:rPr lang="en-US" sz="1800" dirty="0">
                <a:cs typeface="Arial" charset="0"/>
              </a:rPr>
              <a:t>(A) </a:t>
            </a:r>
            <a:r>
              <a:rPr lang="en-US" sz="1800" dirty="0" smtClean="0">
                <a:cs typeface="Arial" charset="0"/>
              </a:rPr>
              <a:t> skeptic</a:t>
            </a:r>
            <a:endParaRPr lang="en-US" sz="1800" dirty="0">
              <a:cs typeface="Arial" charset="0"/>
            </a:endParaRPr>
          </a:p>
          <a:p>
            <a:pPr>
              <a:lnSpc>
                <a:spcPct val="90000"/>
              </a:lnSpc>
              <a:buFont typeface="Times" pitchFamily="18" charset="0"/>
              <a:buNone/>
            </a:pPr>
            <a:r>
              <a:rPr lang="en-US" sz="1800" dirty="0">
                <a:cs typeface="Arial" charset="0"/>
              </a:rPr>
              <a:t>(B) </a:t>
            </a:r>
            <a:r>
              <a:rPr lang="en-US" sz="1800" dirty="0" smtClean="0">
                <a:cs typeface="Arial" charset="0"/>
              </a:rPr>
              <a:t> hypocrite</a:t>
            </a:r>
            <a:endParaRPr lang="en-US" sz="1800" dirty="0">
              <a:cs typeface="Arial" charset="0"/>
            </a:endParaRPr>
          </a:p>
          <a:p>
            <a:pPr>
              <a:lnSpc>
                <a:spcPct val="90000"/>
              </a:lnSpc>
              <a:buFont typeface="Times" pitchFamily="18" charset="0"/>
              <a:buNone/>
            </a:pPr>
            <a:r>
              <a:rPr lang="en-US" sz="1800" dirty="0">
                <a:cs typeface="Arial" charset="0"/>
              </a:rPr>
              <a:t>(C) </a:t>
            </a:r>
            <a:r>
              <a:rPr lang="en-US" sz="1800" dirty="0" smtClean="0">
                <a:cs typeface="Arial" charset="0"/>
              </a:rPr>
              <a:t> hoaxer</a:t>
            </a:r>
            <a:endParaRPr lang="en-US" sz="1800" dirty="0">
              <a:cs typeface="Arial" charset="0"/>
            </a:endParaRPr>
          </a:p>
          <a:p>
            <a:pPr>
              <a:lnSpc>
                <a:spcPct val="90000"/>
              </a:lnSpc>
              <a:buFont typeface="Times" pitchFamily="18" charset="0"/>
              <a:buNone/>
            </a:pPr>
            <a:r>
              <a:rPr lang="en-US" sz="1800" dirty="0">
                <a:cs typeface="Arial" charset="0"/>
              </a:rPr>
              <a:t>(D) </a:t>
            </a:r>
            <a:r>
              <a:rPr lang="en-US" sz="1800" dirty="0" smtClean="0">
                <a:cs typeface="Arial" charset="0"/>
              </a:rPr>
              <a:t> confidant</a:t>
            </a:r>
            <a:endParaRPr lang="en-US" sz="1800" dirty="0">
              <a:cs typeface="Arial" charset="0"/>
            </a:endParaRPr>
          </a:p>
          <a:p>
            <a:pPr>
              <a:lnSpc>
                <a:spcPct val="90000"/>
              </a:lnSpc>
              <a:buFont typeface="Times" pitchFamily="18" charset="0"/>
              <a:buNone/>
            </a:pPr>
            <a:r>
              <a:rPr lang="en-US" sz="1800" dirty="0">
                <a:cs typeface="Arial" charset="0"/>
              </a:rPr>
              <a:t>(E) </a:t>
            </a:r>
            <a:r>
              <a:rPr lang="en-US" sz="1800" dirty="0" smtClean="0">
                <a:cs typeface="Arial" charset="0"/>
              </a:rPr>
              <a:t> mystic</a:t>
            </a:r>
            <a:endParaRPr lang="en-US" sz="1800" dirty="0">
              <a:cs typeface="Arial" charset="0"/>
            </a:endParaRPr>
          </a:p>
        </p:txBody>
      </p:sp>
      <p:sp>
        <p:nvSpPr>
          <p:cNvPr id="15" name="Content Placeholder 14"/>
          <p:cNvSpPr txBox="1">
            <a:spLocks noGrp="1" noChangeArrowheads="1"/>
          </p:cNvSpPr>
          <p:nvPr>
            <p:ph sz="half" idx="2"/>
          </p:nvPr>
        </p:nvSpPr>
        <p:spPr bwMode="auto">
          <a:xfrm>
            <a:off x="3200400" y="3684468"/>
            <a:ext cx="5410200" cy="2441694"/>
          </a:xfrm>
          <a:prstGeom prst="rect">
            <a:avLst/>
          </a:prstGeom>
          <a:noFill/>
          <a:ln w="9525">
            <a:noFill/>
            <a:miter lim="800000"/>
            <a:headEnd/>
            <a:tailEnd/>
          </a:ln>
        </p:spPr>
        <p:txBody>
          <a:bodyPr wrap="square">
            <a:spAutoFit/>
          </a:bodyPr>
          <a:lstStyle/>
          <a:p>
            <a:pPr indent="-174625"/>
            <a:r>
              <a:rPr lang="en-US" sz="1800" dirty="0">
                <a:cs typeface="Arial" charset="0"/>
              </a:rPr>
              <a:t>The acquaintance mentioned in line 2 warns the author to “watch carefully for sleight-of-hand tricks.”</a:t>
            </a:r>
          </a:p>
          <a:p>
            <a:pPr indent="-174625"/>
            <a:r>
              <a:rPr lang="en-US" sz="1800" dirty="0" smtClean="0">
                <a:cs typeface="Arial" charset="0"/>
              </a:rPr>
              <a:t>Choice </a:t>
            </a:r>
            <a:r>
              <a:rPr lang="en-US" sz="1800" dirty="0">
                <a:cs typeface="Arial" charset="0"/>
              </a:rPr>
              <a:t>(A) is correct.</a:t>
            </a:r>
          </a:p>
          <a:p>
            <a:pPr indent="-174625"/>
            <a:r>
              <a:rPr lang="en-US" sz="1800" dirty="0" smtClean="0">
                <a:cs typeface="Arial" charset="0"/>
              </a:rPr>
              <a:t>In </a:t>
            </a:r>
            <a:r>
              <a:rPr lang="en-US" sz="1800" dirty="0">
                <a:cs typeface="Arial" charset="0"/>
              </a:rPr>
              <a:t>warning the author to watch out for tricks, the acquaintance is showing that he </a:t>
            </a:r>
            <a:r>
              <a:rPr lang="en-US" sz="1800" dirty="0" smtClean="0">
                <a:cs typeface="Arial" charset="0"/>
              </a:rPr>
              <a:t>is </a:t>
            </a:r>
            <a:r>
              <a:rPr lang="en-US" sz="1800" dirty="0">
                <a:cs typeface="Arial" charset="0"/>
              </a:rPr>
              <a:t>skeptical about the telepathist's supposed powers.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childTnLst>
                                </p:cTn>
                              </p:par>
                            </p:childTnLst>
                          </p:cTn>
                        </p:par>
                        <p:par>
                          <p:cTn id="15" fill="hold">
                            <p:stCondLst>
                              <p:cond delay="2000"/>
                            </p:stCondLst>
                            <p:childTnLst>
                              <p:par>
                                <p:cTn id="16" presetID="10" presetClass="entr" presetSubtype="0" fill="hold" grpId="0" nodeType="afterEffect">
                                  <p:stCondLst>
                                    <p:cond delay="50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childTnLst>
                                </p:cTn>
                              </p:par>
                            </p:childTnLst>
                          </p:cTn>
                        </p:par>
                        <p:par>
                          <p:cTn id="19" fill="hold">
                            <p:stCondLst>
                              <p:cond delay="3500"/>
                            </p:stCondLst>
                            <p:childTnLst>
                              <p:par>
                                <p:cTn id="20" presetID="10" presetClass="entr" presetSubtype="0" fill="hold" grpId="0" nodeType="afterEffect">
                                  <p:stCondLst>
                                    <p:cond delay="5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childTnLst>
                                </p:cTn>
                              </p:par>
                            </p:childTnLst>
                          </p:cTn>
                        </p:par>
                        <p:par>
                          <p:cTn id="23" fill="hold">
                            <p:stCondLst>
                              <p:cond delay="5000"/>
                            </p:stCondLst>
                            <p:childTnLst>
                              <p:par>
                                <p:cTn id="24" presetID="10" presetClass="entr" presetSubtype="0" fill="hold" grpId="0" nodeType="afterEffect">
                                  <p:stCondLst>
                                    <p:cond delay="50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childTnLst>
                                </p:cTn>
                              </p:par>
                            </p:childTnLst>
                          </p:cTn>
                        </p:par>
                        <p:par>
                          <p:cTn id="27" fill="hold">
                            <p:stCondLst>
                              <p:cond delay="6500"/>
                            </p:stCondLst>
                            <p:childTnLst>
                              <p:par>
                                <p:cTn id="28" presetID="20" presetClass="entr" presetSubtype="0" fill="hold" grpId="0" nodeType="afterEffect">
                                  <p:stCondLst>
                                    <p:cond delay="500"/>
                                  </p:stCondLst>
                                  <p:childTnLst>
                                    <p:set>
                                      <p:cBhvr>
                                        <p:cTn id="29" dur="1" fill="hold">
                                          <p:stCondLst>
                                            <p:cond delay="0"/>
                                          </p:stCondLst>
                                        </p:cTn>
                                        <p:tgtEl>
                                          <p:spTgt spid="24"/>
                                        </p:tgtEl>
                                        <p:attrNameLst>
                                          <p:attrName>style.visibility</p:attrName>
                                        </p:attrNameLst>
                                      </p:cBhvr>
                                      <p:to>
                                        <p:strVal val="visible"/>
                                      </p:to>
                                    </p:set>
                                    <p:animEffect transition="in" filter="wedge">
                                      <p:cBhvr>
                                        <p:cTn id="3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8" grpId="0" animBg="1"/>
      <p:bldP spid="24" grpId="0" animBg="1"/>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81000" y="1804527"/>
            <a:ext cx="8382000" cy="1122382"/>
          </a:xfrm>
          <a:prstGeom prst="roundRect">
            <a:avLst>
              <a:gd name="adj" fmla="val 16667"/>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533400" y="2126689"/>
            <a:ext cx="8077200" cy="400110"/>
          </a:xfrm>
          <a:prstGeom prst="rect">
            <a:avLst/>
          </a:prstGeom>
          <a:noFill/>
          <a:scene3d>
            <a:camera prst="orthographicFront"/>
            <a:lightRig rig="threePt" dir="t"/>
          </a:scene3d>
          <a:sp3d prstMaterial="matte"/>
        </p:spPr>
        <p:txBody>
          <a:bodyPr>
            <a:spAutoFit/>
          </a:bodyPr>
          <a:lstStyle/>
          <a:p>
            <a:pPr fontAlgn="auto">
              <a:spcBef>
                <a:spcPts val="0"/>
              </a:spcBef>
              <a:spcAft>
                <a:spcPts val="0"/>
              </a:spcAft>
              <a:buFont typeface="Times" pitchFamily="18" charset="0"/>
              <a:buNone/>
              <a:defRPr/>
            </a:pPr>
            <a:r>
              <a:rPr lang="en-US" sz="2000" dirty="0">
                <a:latin typeface="Arial" pitchFamily="34" charset="0"/>
                <a:cs typeface="Arial" pitchFamily="34" charset="0"/>
              </a:rPr>
              <a:t>If </a:t>
            </a:r>
            <a:r>
              <a:rPr lang="en-US" sz="2000" i="1" dirty="0">
                <a:latin typeface="Arial" pitchFamily="34" charset="0"/>
                <a:cs typeface="Arial" pitchFamily="34" charset="0"/>
              </a:rPr>
              <a:t>ax + </a:t>
            </a:r>
            <a:r>
              <a:rPr lang="en-US" sz="2000" i="1" dirty="0" err="1">
                <a:latin typeface="Arial" pitchFamily="34" charset="0"/>
                <a:cs typeface="Arial" pitchFamily="34" charset="0"/>
              </a:rPr>
              <a:t>bx</a:t>
            </a:r>
            <a:r>
              <a:rPr lang="en-US" sz="2000" i="1" dirty="0">
                <a:latin typeface="Arial" pitchFamily="34" charset="0"/>
                <a:cs typeface="Arial" pitchFamily="34" charset="0"/>
              </a:rPr>
              <a:t> = 36</a:t>
            </a:r>
            <a:r>
              <a:rPr lang="en-US" sz="2000" dirty="0">
                <a:latin typeface="Arial" pitchFamily="34" charset="0"/>
                <a:cs typeface="Arial" pitchFamily="34" charset="0"/>
              </a:rPr>
              <a:t>, what is the value of x when </a:t>
            </a:r>
            <a:r>
              <a:rPr lang="en-US" sz="2000" i="1" dirty="0">
                <a:latin typeface="Arial" pitchFamily="34" charset="0"/>
                <a:cs typeface="Arial" pitchFamily="34" charset="0"/>
              </a:rPr>
              <a:t>a + b = 12?</a:t>
            </a:r>
          </a:p>
        </p:txBody>
      </p:sp>
      <p:sp>
        <p:nvSpPr>
          <p:cNvPr id="12" name="Rounded Rectangle 11"/>
          <p:cNvSpPr/>
          <p:nvPr/>
        </p:nvSpPr>
        <p:spPr>
          <a:xfrm>
            <a:off x="2541180" y="3352800"/>
            <a:ext cx="6221819" cy="2324986"/>
          </a:xfrm>
          <a:prstGeom prst="roundRect">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a:spLocks noChangeArrowheads="1"/>
          </p:cNvSpPr>
          <p:nvPr/>
        </p:nvSpPr>
        <p:spPr bwMode="auto">
          <a:xfrm>
            <a:off x="2923952" y="3370964"/>
            <a:ext cx="5381847" cy="1015663"/>
          </a:xfrm>
          <a:prstGeom prst="rect">
            <a:avLst/>
          </a:prstGeom>
          <a:noFill/>
          <a:ln w="9525">
            <a:noFill/>
            <a:miter lim="800000"/>
            <a:headEnd/>
            <a:tailEnd/>
          </a:ln>
        </p:spPr>
        <p:txBody>
          <a:bodyPr wrap="square">
            <a:spAutoFit/>
          </a:bodyPr>
          <a:lstStyle/>
          <a:p>
            <a:pPr>
              <a:spcBef>
                <a:spcPct val="50000"/>
              </a:spcBef>
            </a:pPr>
            <a:r>
              <a:rPr lang="en-US" sz="2000" dirty="0">
                <a:cs typeface="Arial" charset="0"/>
              </a:rPr>
              <a:t>The expression </a:t>
            </a:r>
            <a:r>
              <a:rPr lang="en-US" sz="2000" i="1" dirty="0">
                <a:cs typeface="Arial" charset="0"/>
              </a:rPr>
              <a:t>ax</a:t>
            </a:r>
            <a:r>
              <a:rPr lang="en-US" sz="2000" dirty="0">
                <a:cs typeface="Arial" charset="0"/>
              </a:rPr>
              <a:t> + </a:t>
            </a:r>
            <a:r>
              <a:rPr lang="en-US" sz="2000" i="1" dirty="0" err="1">
                <a:cs typeface="Arial" charset="0"/>
              </a:rPr>
              <a:t>bx</a:t>
            </a:r>
            <a:r>
              <a:rPr lang="en-US" sz="2000" dirty="0">
                <a:cs typeface="Arial" charset="0"/>
              </a:rPr>
              <a:t> is equivalent to (</a:t>
            </a:r>
            <a:r>
              <a:rPr lang="en-US" sz="2000" i="1" dirty="0">
                <a:cs typeface="Arial" charset="0"/>
              </a:rPr>
              <a:t>a</a:t>
            </a:r>
            <a:r>
              <a:rPr lang="en-US" sz="2000" dirty="0">
                <a:cs typeface="Arial" charset="0"/>
              </a:rPr>
              <a:t> + </a:t>
            </a:r>
            <a:r>
              <a:rPr lang="en-US" sz="2000" i="1" dirty="0">
                <a:cs typeface="Arial" charset="0"/>
              </a:rPr>
              <a:t>b</a:t>
            </a:r>
            <a:r>
              <a:rPr lang="en-US" sz="2000" dirty="0">
                <a:cs typeface="Arial" charset="0"/>
              </a:rPr>
              <a:t>) </a:t>
            </a:r>
            <a:r>
              <a:rPr lang="en-US" sz="2000" i="1" dirty="0">
                <a:cs typeface="Arial" charset="0"/>
              </a:rPr>
              <a:t>x</a:t>
            </a:r>
            <a:r>
              <a:rPr lang="en-US" sz="2000" dirty="0">
                <a:cs typeface="Arial" charset="0"/>
              </a:rPr>
              <a:t>, so the equation </a:t>
            </a:r>
            <a:r>
              <a:rPr lang="en-US" sz="2000" i="1" dirty="0">
                <a:cs typeface="Arial" charset="0"/>
              </a:rPr>
              <a:t>ax</a:t>
            </a:r>
            <a:r>
              <a:rPr lang="en-US" sz="2000" dirty="0">
                <a:cs typeface="Arial" charset="0"/>
              </a:rPr>
              <a:t> + </a:t>
            </a:r>
            <a:r>
              <a:rPr lang="en-US" sz="2000" i="1" dirty="0" err="1">
                <a:cs typeface="Arial" charset="0"/>
              </a:rPr>
              <a:t>bx</a:t>
            </a:r>
            <a:r>
              <a:rPr lang="en-US" sz="2000" dirty="0">
                <a:cs typeface="Arial" charset="0"/>
              </a:rPr>
              <a:t> = 36 is equivalent to (</a:t>
            </a:r>
            <a:r>
              <a:rPr lang="en-US" sz="2000" i="1" dirty="0">
                <a:cs typeface="Arial" charset="0"/>
              </a:rPr>
              <a:t>a</a:t>
            </a:r>
            <a:r>
              <a:rPr lang="en-US" sz="2000" dirty="0">
                <a:cs typeface="Arial" charset="0"/>
              </a:rPr>
              <a:t> + </a:t>
            </a:r>
            <a:r>
              <a:rPr lang="en-US" sz="2000" i="1" dirty="0">
                <a:cs typeface="Arial" charset="0"/>
              </a:rPr>
              <a:t>b</a:t>
            </a:r>
            <a:r>
              <a:rPr lang="en-US" sz="2000" dirty="0">
                <a:cs typeface="Arial" charset="0"/>
              </a:rPr>
              <a:t>) </a:t>
            </a:r>
            <a:r>
              <a:rPr lang="en-US" sz="2000" i="1" dirty="0">
                <a:cs typeface="Arial" charset="0"/>
              </a:rPr>
              <a:t>x</a:t>
            </a:r>
            <a:r>
              <a:rPr lang="en-US" sz="2000" dirty="0">
                <a:cs typeface="Arial" charset="0"/>
              </a:rPr>
              <a:t> = 36</a:t>
            </a:r>
            <a:r>
              <a:rPr lang="en-US" sz="2000" dirty="0" smtClean="0">
                <a:cs typeface="Arial" charset="0"/>
              </a:rPr>
              <a:t>.</a:t>
            </a:r>
            <a:endParaRPr lang="en-US" sz="2000" dirty="0">
              <a:cs typeface="Arial" charset="0"/>
            </a:endParaRPr>
          </a:p>
        </p:txBody>
      </p:sp>
      <p:sp>
        <p:nvSpPr>
          <p:cNvPr id="13" name="Rounded Rectangle 12"/>
          <p:cNvSpPr/>
          <p:nvPr/>
        </p:nvSpPr>
        <p:spPr>
          <a:xfrm>
            <a:off x="381000" y="3352799"/>
            <a:ext cx="1671084" cy="2037907"/>
          </a:xfrm>
          <a:prstGeom prst="roundRect">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609600" y="3471307"/>
            <a:ext cx="1442484" cy="1631216"/>
          </a:xfrm>
          <a:prstGeom prst="rect">
            <a:avLst/>
          </a:prstGeom>
        </p:spPr>
        <p:txBody>
          <a:bodyPr wrap="square">
            <a:spAutoFit/>
          </a:bodyPr>
          <a:lstStyle/>
          <a:p>
            <a:pPr marL="342900" indent="-342900" fontAlgn="auto">
              <a:spcBef>
                <a:spcPts val="0"/>
              </a:spcBef>
              <a:spcAft>
                <a:spcPts val="0"/>
              </a:spcAft>
              <a:buFont typeface="Times" pitchFamily="18" charset="0"/>
              <a:buAutoNum type="alphaUcParenBoth"/>
              <a:defRPr/>
            </a:pPr>
            <a:r>
              <a:rPr lang="en-US" sz="2000" dirty="0" smtClean="0">
                <a:latin typeface="Arial" pitchFamily="34" charset="0"/>
                <a:cs typeface="Arial" pitchFamily="34" charset="0"/>
              </a:rPr>
              <a:t>   3</a:t>
            </a:r>
            <a:endParaRPr lang="en-US" sz="2000" dirty="0">
              <a:latin typeface="Arial" pitchFamily="34" charset="0"/>
              <a:cs typeface="Arial" pitchFamily="34" charset="0"/>
            </a:endParaRPr>
          </a:p>
          <a:p>
            <a:pPr marL="342900" indent="-342900" fontAlgn="auto">
              <a:spcBef>
                <a:spcPts val="0"/>
              </a:spcBef>
              <a:spcAft>
                <a:spcPts val="0"/>
              </a:spcAft>
              <a:buFont typeface="Times" pitchFamily="18" charset="0"/>
              <a:buAutoNum type="alphaUcParenBoth"/>
              <a:defRPr/>
            </a:pPr>
            <a:r>
              <a:rPr lang="en-US" sz="2000" dirty="0" smtClean="0">
                <a:latin typeface="Arial" pitchFamily="34" charset="0"/>
                <a:cs typeface="Arial" pitchFamily="34" charset="0"/>
              </a:rPr>
              <a:t>   6</a:t>
            </a:r>
            <a:endParaRPr lang="en-US" sz="2000" dirty="0">
              <a:latin typeface="Arial" pitchFamily="34" charset="0"/>
              <a:cs typeface="Arial" pitchFamily="34" charset="0"/>
            </a:endParaRPr>
          </a:p>
          <a:p>
            <a:pPr fontAlgn="auto">
              <a:spcBef>
                <a:spcPts val="0"/>
              </a:spcBef>
              <a:spcAft>
                <a:spcPts val="0"/>
              </a:spcAft>
              <a:buFont typeface="Times" pitchFamily="18" charset="0"/>
              <a:buNone/>
              <a:defRPr/>
            </a:pPr>
            <a:r>
              <a:rPr lang="en-US" sz="2000" dirty="0">
                <a:latin typeface="Arial" pitchFamily="34" charset="0"/>
                <a:cs typeface="Arial" pitchFamily="34" charset="0"/>
              </a:rPr>
              <a:t>(C</a:t>
            </a:r>
            <a:r>
              <a:rPr lang="en-US" sz="2000" dirty="0" smtClean="0">
                <a:latin typeface="Arial" pitchFamily="34" charset="0"/>
                <a:cs typeface="Arial" pitchFamily="34" charset="0"/>
              </a:rPr>
              <a:t>)  12</a:t>
            </a:r>
            <a:endParaRPr lang="en-US" sz="2000" dirty="0">
              <a:latin typeface="Arial" pitchFamily="34" charset="0"/>
              <a:cs typeface="Arial" pitchFamily="34" charset="0"/>
            </a:endParaRPr>
          </a:p>
          <a:p>
            <a:pPr fontAlgn="auto">
              <a:spcBef>
                <a:spcPts val="0"/>
              </a:spcBef>
              <a:spcAft>
                <a:spcPts val="0"/>
              </a:spcAft>
              <a:buFont typeface="Times" pitchFamily="18" charset="0"/>
              <a:buNone/>
              <a:defRPr/>
            </a:pPr>
            <a:r>
              <a:rPr lang="en-US" sz="2000" dirty="0">
                <a:latin typeface="Arial" pitchFamily="34" charset="0"/>
                <a:cs typeface="Arial" pitchFamily="34" charset="0"/>
              </a:rPr>
              <a:t>(D) </a:t>
            </a:r>
            <a:r>
              <a:rPr lang="en-US" sz="2000" dirty="0" smtClean="0">
                <a:latin typeface="Arial" pitchFamily="34" charset="0"/>
                <a:cs typeface="Arial" pitchFamily="34" charset="0"/>
              </a:rPr>
              <a:t>  24</a:t>
            </a:r>
            <a:endParaRPr lang="en-US" sz="2000" dirty="0">
              <a:latin typeface="Arial" pitchFamily="34" charset="0"/>
              <a:cs typeface="Arial" pitchFamily="34" charset="0"/>
            </a:endParaRPr>
          </a:p>
          <a:p>
            <a:pPr fontAlgn="auto">
              <a:spcBef>
                <a:spcPts val="0"/>
              </a:spcBef>
              <a:spcAft>
                <a:spcPts val="0"/>
              </a:spcAft>
              <a:buFont typeface="Times" pitchFamily="18" charset="0"/>
              <a:buNone/>
              <a:defRPr/>
            </a:pPr>
            <a:r>
              <a:rPr lang="en-US" sz="2000" dirty="0">
                <a:latin typeface="Arial" pitchFamily="34" charset="0"/>
                <a:cs typeface="Arial" pitchFamily="34" charset="0"/>
              </a:rPr>
              <a:t>(E) </a:t>
            </a:r>
            <a:r>
              <a:rPr lang="en-US" sz="2000" dirty="0" smtClean="0">
                <a:latin typeface="Arial" pitchFamily="34" charset="0"/>
                <a:cs typeface="Arial" pitchFamily="34" charset="0"/>
              </a:rPr>
              <a:t>  48</a:t>
            </a:r>
            <a:endParaRPr lang="en-US" sz="2000" dirty="0">
              <a:latin typeface="Arial" pitchFamily="34" charset="0"/>
              <a:cs typeface="Arial" pitchFamily="34" charset="0"/>
            </a:endParaRPr>
          </a:p>
        </p:txBody>
      </p:sp>
      <p:sp>
        <p:nvSpPr>
          <p:cNvPr id="15" name="Oval 14"/>
          <p:cNvSpPr/>
          <p:nvPr/>
        </p:nvSpPr>
        <p:spPr>
          <a:xfrm>
            <a:off x="639730" y="3450041"/>
            <a:ext cx="457200" cy="4572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itle 15"/>
          <p:cNvSpPr>
            <a:spLocks noGrp="1"/>
          </p:cNvSpPr>
          <p:nvPr>
            <p:ph type="title"/>
          </p:nvPr>
        </p:nvSpPr>
        <p:spPr/>
        <p:txBody>
          <a:bodyPr/>
          <a:lstStyle/>
          <a:p>
            <a:r>
              <a:rPr lang="en-US" dirty="0" smtClean="0"/>
              <a:t>Math Section: </a:t>
            </a:r>
            <a:r>
              <a:rPr lang="en-US" sz="2800" dirty="0" smtClean="0"/>
              <a:t>Multiple Choice</a:t>
            </a:r>
            <a:endParaRPr lang="en-US" dirty="0"/>
          </a:p>
        </p:txBody>
      </p:sp>
      <p:sp>
        <p:nvSpPr>
          <p:cNvPr id="17" name="TextBox 16"/>
          <p:cNvSpPr txBox="1"/>
          <p:nvPr/>
        </p:nvSpPr>
        <p:spPr>
          <a:xfrm>
            <a:off x="2923952" y="4699591"/>
            <a:ext cx="5381847" cy="707886"/>
          </a:xfrm>
          <a:prstGeom prst="rect">
            <a:avLst/>
          </a:prstGeom>
          <a:noFill/>
        </p:spPr>
        <p:txBody>
          <a:bodyPr wrap="square" rtlCol="0">
            <a:spAutoFit/>
          </a:bodyPr>
          <a:lstStyle/>
          <a:p>
            <a:pPr>
              <a:spcBef>
                <a:spcPts val="1200"/>
              </a:spcBef>
            </a:pPr>
            <a:r>
              <a:rPr lang="en-US" sz="2000" dirty="0" smtClean="0">
                <a:cs typeface="Arial" charset="0"/>
              </a:rPr>
              <a:t>When </a:t>
            </a:r>
            <a:r>
              <a:rPr lang="en-US" sz="2000" i="1" dirty="0" smtClean="0">
                <a:cs typeface="Arial" charset="0"/>
              </a:rPr>
              <a:t>a</a:t>
            </a:r>
            <a:r>
              <a:rPr lang="en-US" sz="2000" dirty="0" smtClean="0">
                <a:cs typeface="Arial" charset="0"/>
              </a:rPr>
              <a:t> + </a:t>
            </a:r>
            <a:r>
              <a:rPr lang="en-US" sz="2000" i="1" dirty="0" smtClean="0">
                <a:cs typeface="Arial" charset="0"/>
              </a:rPr>
              <a:t>b</a:t>
            </a:r>
            <a:r>
              <a:rPr lang="en-US" sz="2000" dirty="0" smtClean="0">
                <a:cs typeface="Arial" charset="0"/>
              </a:rPr>
              <a:t> = 12, the equation becomes 12</a:t>
            </a:r>
            <a:r>
              <a:rPr lang="en-US" sz="2000" i="1" dirty="0" smtClean="0">
                <a:cs typeface="Arial" charset="0"/>
              </a:rPr>
              <a:t>x</a:t>
            </a:r>
            <a:r>
              <a:rPr lang="en-US" sz="2000" dirty="0" smtClean="0">
                <a:cs typeface="Arial" charset="0"/>
              </a:rPr>
              <a:t> = 36, which can be solved to get </a:t>
            </a:r>
            <a:r>
              <a:rPr lang="en-US" sz="2000" i="1" dirty="0" smtClean="0">
                <a:cs typeface="Arial" charset="0"/>
              </a:rPr>
              <a:t>x</a:t>
            </a:r>
            <a:r>
              <a:rPr lang="en-US" sz="2000" dirty="0" smtClean="0">
                <a:cs typeface="Arial" charset="0"/>
              </a:rPr>
              <a:t> = 3.</a:t>
            </a:r>
            <a:endParaRPr lang="en-US" sz="2400" dirty="0" smtClean="0">
              <a:solidFill>
                <a:schemeClr val="bg1"/>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par>
                          <p:cTn id="16" fill="hold">
                            <p:stCondLst>
                              <p:cond delay="3500"/>
                            </p:stCondLst>
                            <p:childTnLst>
                              <p:par>
                                <p:cTn id="17" presetID="10" presetClass="entr" presetSubtype="0" fill="hold" grpId="0" nodeType="after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par>
                          <p:cTn id="20" fill="hold">
                            <p:stCondLst>
                              <p:cond delay="5000"/>
                            </p:stCondLst>
                            <p:childTnLst>
                              <p:par>
                                <p:cTn id="21" presetID="10" presetClass="entr" presetSubtype="0" fill="hold" grpId="0" nodeType="afterEffect">
                                  <p:stCondLst>
                                    <p:cond delay="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p:stCondLst>
                              <p:cond delay="6500"/>
                            </p:stCondLst>
                            <p:childTnLst>
                              <p:par>
                                <p:cTn id="25" presetID="10" presetClass="entr" presetSubtype="0" fill="hold" grpId="0" nodeType="afterEffect">
                                  <p:stCondLst>
                                    <p:cond delay="5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par>
                          <p:cTn id="28" fill="hold">
                            <p:stCondLst>
                              <p:cond delay="8000"/>
                            </p:stCondLst>
                            <p:childTnLst>
                              <p:par>
                                <p:cTn id="29" presetID="10" presetClass="entr" presetSubtype="0" fill="hold" grpId="0" nodeType="afterEffect">
                                  <p:stCondLst>
                                    <p:cond delay="100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childTnLst>
                                </p:cTn>
                              </p:par>
                            </p:childTnLst>
                          </p:cTn>
                        </p:par>
                        <p:par>
                          <p:cTn id="32" fill="hold">
                            <p:stCondLst>
                              <p:cond delay="10000"/>
                            </p:stCondLst>
                            <p:childTnLst>
                              <p:par>
                                <p:cTn id="33" presetID="20" presetClass="entr" presetSubtype="0" fill="hold" grpId="0" nodeType="afterEffect">
                                  <p:stCondLst>
                                    <p:cond delay="500"/>
                                  </p:stCondLst>
                                  <p:childTnLst>
                                    <p:set>
                                      <p:cBhvr>
                                        <p:cTn id="34" dur="1" fill="hold">
                                          <p:stCondLst>
                                            <p:cond delay="0"/>
                                          </p:stCondLst>
                                        </p:cTn>
                                        <p:tgtEl>
                                          <p:spTgt spid="15"/>
                                        </p:tgtEl>
                                        <p:attrNameLst>
                                          <p:attrName>style.visibility</p:attrName>
                                        </p:attrNameLst>
                                      </p:cBhvr>
                                      <p:to>
                                        <p:strVal val="visible"/>
                                      </p:to>
                                    </p:set>
                                    <p:animEffect transition="in" filter="wedge">
                                      <p:cBhvr>
                                        <p:cTn id="3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0" grpId="0"/>
      <p:bldP spid="13" grpId="0" animBg="1"/>
      <p:bldP spid="14" grpId="0"/>
      <p:bldP spid="15"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3400" y="2395855"/>
            <a:ext cx="8243771" cy="789464"/>
          </a:xfrm>
          <a:prstGeom prst="roundRect">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sp>
        <p:nvSpPr>
          <p:cNvPr id="12" name="Rounded Rectangle 11"/>
          <p:cNvSpPr/>
          <p:nvPr/>
        </p:nvSpPr>
        <p:spPr>
          <a:xfrm>
            <a:off x="3290771" y="3364418"/>
            <a:ext cx="5486400" cy="2749304"/>
          </a:xfrm>
          <a:prstGeom prst="roundRect">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a:spLocks noChangeArrowheads="1"/>
          </p:cNvSpPr>
          <p:nvPr/>
        </p:nvSpPr>
        <p:spPr bwMode="auto">
          <a:xfrm>
            <a:off x="3290771" y="3505200"/>
            <a:ext cx="5319829" cy="2400657"/>
          </a:xfrm>
          <a:prstGeom prst="rect">
            <a:avLst/>
          </a:prstGeom>
          <a:noFill/>
          <a:ln w="9525">
            <a:noFill/>
            <a:miter lim="800000"/>
            <a:headEnd/>
            <a:tailEnd/>
          </a:ln>
        </p:spPr>
        <p:txBody>
          <a:bodyPr wrap="square">
            <a:spAutoFit/>
          </a:bodyPr>
          <a:lstStyle/>
          <a:p>
            <a:pPr marL="233363" indent="-233363">
              <a:buClr>
                <a:srgbClr val="0099FF"/>
              </a:buClr>
              <a:buFont typeface="Wingdings" pitchFamily="2" charset="2"/>
              <a:buChar char="§"/>
            </a:pPr>
            <a:r>
              <a:rPr lang="en-US" sz="2000" dirty="0">
                <a:cs typeface="Arial" charset="0"/>
              </a:rPr>
              <a:t>M</a:t>
            </a:r>
            <a:r>
              <a:rPr lang="en-US" sz="2000" dirty="0" smtClean="0">
                <a:cs typeface="Arial" charset="0"/>
              </a:rPr>
              <a:t>ultiply </a:t>
            </a:r>
            <a:r>
              <a:rPr lang="en-US" sz="2000" dirty="0">
                <a:cs typeface="Arial" charset="0"/>
              </a:rPr>
              <a:t>each member of the equation by </a:t>
            </a:r>
            <a:r>
              <a:rPr lang="en-US" sz="2000" dirty="0" smtClean="0">
                <a:cs typeface="Arial" charset="0"/>
              </a:rPr>
              <a:t>12 (</a:t>
            </a:r>
            <a:r>
              <a:rPr lang="en-US" sz="2000" dirty="0">
                <a:cs typeface="Arial" charset="0"/>
              </a:rPr>
              <a:t>the common denominator</a:t>
            </a:r>
            <a:r>
              <a:rPr lang="en-US" sz="2000" dirty="0" smtClean="0">
                <a:cs typeface="Arial" charset="0"/>
              </a:rPr>
              <a:t>) </a:t>
            </a:r>
            <a:r>
              <a:rPr lang="en-US" sz="2000" dirty="0">
                <a:cs typeface="Arial" charset="0"/>
              </a:rPr>
              <a:t>to get </a:t>
            </a:r>
            <a:r>
              <a:rPr lang="en-US" sz="2000" dirty="0" smtClean="0">
                <a:cs typeface="Arial" charset="0"/>
              </a:rPr>
              <a:t/>
            </a:r>
            <a:br>
              <a:rPr lang="en-US" sz="2000" dirty="0" smtClean="0">
                <a:cs typeface="Arial" charset="0"/>
              </a:rPr>
            </a:br>
            <a:r>
              <a:rPr lang="en-US" sz="2000" dirty="0" smtClean="0">
                <a:cs typeface="Arial" charset="0"/>
              </a:rPr>
              <a:t>3</a:t>
            </a:r>
            <a:r>
              <a:rPr lang="en-US" sz="2000" i="1" dirty="0" smtClean="0">
                <a:cs typeface="Arial" charset="0"/>
              </a:rPr>
              <a:t>h</a:t>
            </a:r>
            <a:r>
              <a:rPr lang="en-US" sz="2000" dirty="0" smtClean="0">
                <a:cs typeface="Arial" charset="0"/>
              </a:rPr>
              <a:t> </a:t>
            </a:r>
            <a:r>
              <a:rPr lang="en-US" sz="2000" dirty="0">
                <a:cs typeface="Arial" charset="0"/>
              </a:rPr>
              <a:t>+ 4 = 10</a:t>
            </a:r>
            <a:r>
              <a:rPr lang="en-US" sz="2000" i="1" dirty="0">
                <a:cs typeface="Arial" charset="0"/>
              </a:rPr>
              <a:t>h</a:t>
            </a:r>
          </a:p>
          <a:p>
            <a:pPr marL="233363" indent="-233363">
              <a:spcBef>
                <a:spcPts val="1200"/>
              </a:spcBef>
              <a:buClr>
                <a:srgbClr val="0099FF"/>
              </a:buClr>
              <a:buFont typeface="Wingdings" pitchFamily="2" charset="2"/>
              <a:buChar char="§"/>
            </a:pPr>
            <a:r>
              <a:rPr lang="en-US" sz="2000" dirty="0" smtClean="0">
                <a:cs typeface="Arial" charset="0"/>
              </a:rPr>
              <a:t>Subtract </a:t>
            </a:r>
            <a:r>
              <a:rPr lang="en-US" sz="2000" dirty="0">
                <a:cs typeface="Arial" charset="0"/>
              </a:rPr>
              <a:t>3h from both sides to get 7</a:t>
            </a:r>
            <a:r>
              <a:rPr lang="en-US" sz="2000" i="1" dirty="0">
                <a:cs typeface="Arial" charset="0"/>
              </a:rPr>
              <a:t>h</a:t>
            </a:r>
            <a:r>
              <a:rPr lang="en-US" sz="2000" dirty="0">
                <a:cs typeface="Arial" charset="0"/>
              </a:rPr>
              <a:t> = 4</a:t>
            </a:r>
          </a:p>
          <a:p>
            <a:pPr marL="233363" indent="-233363">
              <a:spcBef>
                <a:spcPts val="1200"/>
              </a:spcBef>
              <a:buClr>
                <a:srgbClr val="0099FF"/>
              </a:buClr>
              <a:buFont typeface="Wingdings" pitchFamily="2" charset="2"/>
              <a:buChar char="§"/>
            </a:pPr>
            <a:r>
              <a:rPr lang="en-US" sz="2000" dirty="0" smtClean="0">
                <a:cs typeface="Arial" charset="0"/>
              </a:rPr>
              <a:t>Divide </a:t>
            </a:r>
            <a:r>
              <a:rPr lang="en-US" sz="2000" dirty="0">
                <a:cs typeface="Arial" charset="0"/>
              </a:rPr>
              <a:t>by 7</a:t>
            </a:r>
          </a:p>
          <a:p>
            <a:pPr marL="233363" indent="-233363">
              <a:spcBef>
                <a:spcPts val="1200"/>
              </a:spcBef>
              <a:buClr>
                <a:srgbClr val="0099FF"/>
              </a:buClr>
              <a:buFont typeface="Wingdings" pitchFamily="2" charset="2"/>
              <a:buChar char="§"/>
            </a:pPr>
            <a:r>
              <a:rPr lang="en-US" sz="2000" i="1" dirty="0" smtClean="0">
                <a:cs typeface="Arial" charset="0"/>
              </a:rPr>
              <a:t>h</a:t>
            </a:r>
            <a:r>
              <a:rPr lang="en-US" sz="2000" dirty="0" smtClean="0">
                <a:cs typeface="Arial" charset="0"/>
              </a:rPr>
              <a:t> </a:t>
            </a:r>
            <a:r>
              <a:rPr lang="en-US" sz="2000" dirty="0">
                <a:cs typeface="Arial" charset="0"/>
              </a:rPr>
              <a:t>= </a:t>
            </a:r>
            <a:r>
              <a:rPr lang="en-US" sz="2000" dirty="0" smtClean="0">
                <a:cs typeface="Arial" charset="0"/>
              </a:rPr>
              <a:t>4/7 </a:t>
            </a:r>
            <a:endParaRPr lang="en-US" sz="2000" dirty="0">
              <a:cs typeface="Arial" charset="0"/>
            </a:endParaRPr>
          </a:p>
        </p:txBody>
      </p:sp>
      <p:sp>
        <p:nvSpPr>
          <p:cNvPr id="13" name="Rounded Rectangle 12"/>
          <p:cNvSpPr/>
          <p:nvPr/>
        </p:nvSpPr>
        <p:spPr>
          <a:xfrm>
            <a:off x="533400" y="3364419"/>
            <a:ext cx="2438400" cy="3323460"/>
          </a:xfrm>
          <a:prstGeom prst="roundRect">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TextBox 29"/>
          <p:cNvSpPr txBox="1"/>
          <p:nvPr/>
        </p:nvSpPr>
        <p:spPr>
          <a:xfrm>
            <a:off x="395171" y="1369040"/>
            <a:ext cx="8367829" cy="1015663"/>
          </a:xfrm>
          <a:prstGeom prst="rect">
            <a:avLst/>
          </a:prstGeom>
          <a:noFill/>
          <a:scene3d>
            <a:camera prst="orthographicFront"/>
            <a:lightRig rig="threePt" dir="t"/>
          </a:scene3d>
          <a:sp3d prstMaterial="matte"/>
        </p:spPr>
        <p:txBody>
          <a:bodyPr wrap="square">
            <a:spAutoFit/>
          </a:bodyPr>
          <a:lstStyle/>
          <a:p>
            <a:pPr fontAlgn="auto">
              <a:spcBef>
                <a:spcPts val="0"/>
              </a:spcBef>
              <a:spcAft>
                <a:spcPts val="0"/>
              </a:spcAft>
              <a:defRPr/>
            </a:pPr>
            <a:r>
              <a:rPr lang="en-US" sz="2000" b="1" dirty="0">
                <a:latin typeface="Arial" pitchFamily="34" charset="0"/>
                <a:cs typeface="Arial" pitchFamily="34" charset="0"/>
              </a:rPr>
              <a:t>Know the Student-Produced Response Directions</a:t>
            </a:r>
            <a:r>
              <a:rPr lang="en-US" sz="2000" b="1" dirty="0" smtClean="0">
                <a:latin typeface="Arial" pitchFamily="34" charset="0"/>
                <a:cs typeface="Arial" pitchFamily="34" charset="0"/>
              </a:rPr>
              <a:t>! </a:t>
            </a:r>
            <a:r>
              <a:rPr lang="en-US" sz="2000" dirty="0" smtClean="0">
                <a:latin typeface="Arial" pitchFamily="34" charset="0"/>
                <a:cs typeface="Arial" pitchFamily="34" charset="0"/>
              </a:rPr>
              <a:t>The </a:t>
            </a:r>
            <a:r>
              <a:rPr lang="en-US" sz="2000" dirty="0">
                <a:latin typeface="Arial" pitchFamily="34" charset="0"/>
                <a:cs typeface="Arial" pitchFamily="34" charset="0"/>
              </a:rPr>
              <a:t>correct answer must be </a:t>
            </a:r>
            <a:r>
              <a:rPr lang="en-US" sz="2000" b="1" i="1" dirty="0">
                <a:latin typeface="Arial" pitchFamily="34" charset="0"/>
                <a:cs typeface="Arial" pitchFamily="34" charset="0"/>
              </a:rPr>
              <a:t>gridded </a:t>
            </a:r>
            <a:r>
              <a:rPr lang="en-US" sz="2000" dirty="0">
                <a:latin typeface="Arial" pitchFamily="34" charset="0"/>
                <a:cs typeface="Arial" pitchFamily="34" charset="0"/>
              </a:rPr>
              <a:t>correctly to receive </a:t>
            </a:r>
            <a:r>
              <a:rPr lang="en-US" sz="2000" dirty="0" smtClean="0">
                <a:latin typeface="Arial" pitchFamily="34" charset="0"/>
                <a:cs typeface="Arial" pitchFamily="34" charset="0"/>
              </a:rPr>
              <a:t>credit. What </a:t>
            </a:r>
            <a:r>
              <a:rPr lang="en-US" sz="2000" dirty="0">
                <a:latin typeface="Arial" pitchFamily="34" charset="0"/>
                <a:cs typeface="Arial" pitchFamily="34" charset="0"/>
              </a:rPr>
              <a:t>is written in the boxes </a:t>
            </a:r>
            <a:r>
              <a:rPr lang="en-US" sz="2000" dirty="0" smtClean="0">
                <a:latin typeface="Arial" pitchFamily="34" charset="0"/>
                <a:cs typeface="Arial" pitchFamily="34" charset="0"/>
              </a:rPr>
              <a:t>is not scored</a:t>
            </a:r>
            <a:r>
              <a:rPr lang="en-US" sz="2000" dirty="0">
                <a:latin typeface="Arial" pitchFamily="34" charset="0"/>
                <a:cs typeface="Arial" pitchFamily="34" charset="0"/>
              </a:rPr>
              <a:t>.</a:t>
            </a:r>
          </a:p>
        </p:txBody>
      </p:sp>
      <p:pic>
        <p:nvPicPr>
          <p:cNvPr id="1026" name="Picture 2"/>
          <p:cNvPicPr>
            <a:picLocks noChangeAspect="1" noChangeArrowheads="1"/>
          </p:cNvPicPr>
          <p:nvPr/>
        </p:nvPicPr>
        <p:blipFill>
          <a:blip r:embed="rId3"/>
          <a:srcRect l="65742" t="48276" r="26337" b="19212"/>
          <a:stretch>
            <a:fillRect/>
          </a:stretch>
        </p:blipFill>
        <p:spPr bwMode="auto">
          <a:xfrm>
            <a:off x="1240615" y="3505200"/>
            <a:ext cx="914400" cy="3017838"/>
          </a:xfrm>
          <a:prstGeom prst="rect">
            <a:avLst/>
          </a:prstGeom>
          <a:noFill/>
          <a:ln w="9525">
            <a:noFill/>
            <a:miter lim="800000"/>
            <a:headEnd/>
            <a:tailEnd/>
          </a:ln>
        </p:spPr>
      </p:pic>
      <p:sp>
        <p:nvSpPr>
          <p:cNvPr id="24" name="Oval 23"/>
          <p:cNvSpPr/>
          <p:nvPr/>
        </p:nvSpPr>
        <p:spPr>
          <a:xfrm>
            <a:off x="1518428" y="400944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TextBox 25"/>
          <p:cNvSpPr txBox="1">
            <a:spLocks noChangeArrowheads="1"/>
          </p:cNvSpPr>
          <p:nvPr/>
        </p:nvSpPr>
        <p:spPr bwMode="auto">
          <a:xfrm>
            <a:off x="1219200" y="3613448"/>
            <a:ext cx="228600" cy="338138"/>
          </a:xfrm>
          <a:prstGeom prst="rect">
            <a:avLst/>
          </a:prstGeom>
          <a:noFill/>
          <a:ln w="9525">
            <a:noFill/>
            <a:miter lim="800000"/>
            <a:headEnd/>
            <a:tailEnd/>
          </a:ln>
        </p:spPr>
        <p:txBody>
          <a:bodyPr>
            <a:spAutoFit/>
          </a:bodyPr>
          <a:lstStyle/>
          <a:p>
            <a:r>
              <a:rPr lang="en-US" sz="1600" dirty="0">
                <a:cs typeface="Arial" charset="0"/>
              </a:rPr>
              <a:t>4</a:t>
            </a:r>
          </a:p>
        </p:txBody>
      </p:sp>
      <p:sp>
        <p:nvSpPr>
          <p:cNvPr id="27" name="TextBox 26"/>
          <p:cNvSpPr txBox="1">
            <a:spLocks noChangeArrowheads="1"/>
          </p:cNvSpPr>
          <p:nvPr/>
        </p:nvSpPr>
        <p:spPr bwMode="auto">
          <a:xfrm>
            <a:off x="1446180" y="3577936"/>
            <a:ext cx="228600" cy="400050"/>
          </a:xfrm>
          <a:prstGeom prst="rect">
            <a:avLst/>
          </a:prstGeom>
          <a:noFill/>
          <a:ln w="9525">
            <a:noFill/>
            <a:miter lim="800000"/>
            <a:headEnd/>
            <a:tailEnd/>
          </a:ln>
        </p:spPr>
        <p:txBody>
          <a:bodyPr>
            <a:spAutoFit/>
          </a:bodyPr>
          <a:lstStyle/>
          <a:p>
            <a:r>
              <a:rPr lang="en-US" sz="2000" dirty="0">
                <a:cs typeface="Arial" charset="0"/>
              </a:rPr>
              <a:t>/</a:t>
            </a:r>
          </a:p>
        </p:txBody>
      </p:sp>
      <p:sp>
        <p:nvSpPr>
          <p:cNvPr id="28" name="TextBox 27"/>
          <p:cNvSpPr txBox="1">
            <a:spLocks noChangeArrowheads="1"/>
          </p:cNvSpPr>
          <p:nvPr/>
        </p:nvSpPr>
        <p:spPr bwMode="auto">
          <a:xfrm>
            <a:off x="1633505" y="3621427"/>
            <a:ext cx="228600" cy="338137"/>
          </a:xfrm>
          <a:prstGeom prst="rect">
            <a:avLst/>
          </a:prstGeom>
          <a:noFill/>
          <a:ln w="9525">
            <a:noFill/>
            <a:miter lim="800000"/>
            <a:headEnd/>
            <a:tailEnd/>
          </a:ln>
        </p:spPr>
        <p:txBody>
          <a:bodyPr>
            <a:spAutoFit/>
          </a:bodyPr>
          <a:lstStyle/>
          <a:p>
            <a:r>
              <a:rPr lang="en-US" sz="1600" dirty="0">
                <a:cs typeface="Arial" charset="0"/>
              </a:rPr>
              <a:t>7</a:t>
            </a:r>
          </a:p>
        </p:txBody>
      </p:sp>
      <p:sp>
        <p:nvSpPr>
          <p:cNvPr id="31" name="Oval 30"/>
          <p:cNvSpPr/>
          <p:nvPr/>
        </p:nvSpPr>
        <p:spPr>
          <a:xfrm>
            <a:off x="1315046" y="528177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Oval 31"/>
          <p:cNvSpPr/>
          <p:nvPr/>
        </p:nvSpPr>
        <p:spPr>
          <a:xfrm>
            <a:off x="1726572" y="5887759"/>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itle 24"/>
          <p:cNvSpPr>
            <a:spLocks noGrp="1"/>
          </p:cNvSpPr>
          <p:nvPr>
            <p:ph type="title"/>
          </p:nvPr>
        </p:nvSpPr>
        <p:spPr>
          <a:xfrm>
            <a:off x="381000" y="342900"/>
            <a:ext cx="8229600" cy="973138"/>
          </a:xfrm>
        </p:spPr>
        <p:txBody>
          <a:bodyPr/>
          <a:lstStyle/>
          <a:p>
            <a:r>
              <a:rPr lang="en-US" dirty="0" smtClean="0"/>
              <a:t>Math Section: </a:t>
            </a:r>
            <a:r>
              <a:rPr lang="en-US" sz="2800" dirty="0" smtClean="0"/>
              <a:t>Student-Produced Response</a:t>
            </a:r>
            <a:endParaRPr lang="en-US" dirty="0"/>
          </a:p>
        </p:txBody>
      </p:sp>
      <p:grpSp>
        <p:nvGrpSpPr>
          <p:cNvPr id="2" name="Group 33"/>
          <p:cNvGrpSpPr/>
          <p:nvPr/>
        </p:nvGrpSpPr>
        <p:grpSpPr>
          <a:xfrm>
            <a:off x="558204" y="2395855"/>
            <a:ext cx="7152167" cy="789464"/>
            <a:chOff x="544033" y="914400"/>
            <a:chExt cx="7152167" cy="707886"/>
          </a:xfrm>
        </p:grpSpPr>
        <p:sp>
          <p:nvSpPr>
            <p:cNvPr id="35" name="TextBox 34"/>
            <p:cNvSpPr txBox="1">
              <a:spLocks noChangeArrowheads="1"/>
            </p:cNvSpPr>
            <p:nvPr/>
          </p:nvSpPr>
          <p:spPr bwMode="auto">
            <a:xfrm>
              <a:off x="544033" y="1066800"/>
              <a:ext cx="381000" cy="400110"/>
            </a:xfrm>
            <a:prstGeom prst="rect">
              <a:avLst/>
            </a:prstGeom>
            <a:noFill/>
            <a:ln w="9525">
              <a:noFill/>
              <a:miter lim="800000"/>
              <a:headEnd/>
              <a:tailEnd/>
            </a:ln>
          </p:spPr>
          <p:txBody>
            <a:bodyPr>
              <a:spAutoFit/>
            </a:bodyPr>
            <a:lstStyle/>
            <a:p>
              <a:r>
                <a:rPr lang="en-US" sz="2000" dirty="0">
                  <a:cs typeface="Arial" charset="0"/>
                </a:rPr>
                <a:t>If</a:t>
              </a:r>
              <a:endParaRPr lang="en-US" sz="1600" dirty="0">
                <a:cs typeface="Arial" charset="0"/>
              </a:endParaRPr>
            </a:p>
          </p:txBody>
        </p:sp>
        <p:sp>
          <p:nvSpPr>
            <p:cNvPr id="36" name="TextBox 35"/>
            <p:cNvSpPr txBox="1">
              <a:spLocks noChangeArrowheads="1"/>
            </p:cNvSpPr>
            <p:nvPr/>
          </p:nvSpPr>
          <p:spPr bwMode="auto">
            <a:xfrm>
              <a:off x="1066800" y="914400"/>
              <a:ext cx="381000" cy="707886"/>
            </a:xfrm>
            <a:prstGeom prst="rect">
              <a:avLst/>
            </a:prstGeom>
            <a:noFill/>
            <a:ln w="9525">
              <a:noFill/>
              <a:miter lim="800000"/>
              <a:headEnd/>
              <a:tailEnd/>
            </a:ln>
          </p:spPr>
          <p:txBody>
            <a:bodyPr>
              <a:spAutoFit/>
            </a:bodyPr>
            <a:lstStyle/>
            <a:p>
              <a:r>
                <a:rPr lang="en-US" sz="2000" i="1" u="sng" dirty="0">
                  <a:cs typeface="Arial" charset="0"/>
                </a:rPr>
                <a:t>h</a:t>
              </a:r>
            </a:p>
            <a:p>
              <a:r>
                <a:rPr lang="en-US" sz="2000" dirty="0">
                  <a:cs typeface="Arial" charset="0"/>
                </a:rPr>
                <a:t>4</a:t>
              </a:r>
            </a:p>
          </p:txBody>
        </p:sp>
        <p:sp>
          <p:nvSpPr>
            <p:cNvPr id="37" name="TextBox 36"/>
            <p:cNvSpPr txBox="1">
              <a:spLocks noChangeArrowheads="1"/>
            </p:cNvSpPr>
            <p:nvPr/>
          </p:nvSpPr>
          <p:spPr bwMode="auto">
            <a:xfrm>
              <a:off x="1828800" y="914400"/>
              <a:ext cx="381000" cy="707886"/>
            </a:xfrm>
            <a:prstGeom prst="rect">
              <a:avLst/>
            </a:prstGeom>
            <a:noFill/>
            <a:ln w="9525">
              <a:noFill/>
              <a:miter lim="800000"/>
              <a:headEnd/>
              <a:tailEnd/>
            </a:ln>
          </p:spPr>
          <p:txBody>
            <a:bodyPr>
              <a:spAutoFit/>
            </a:bodyPr>
            <a:lstStyle/>
            <a:p>
              <a:r>
                <a:rPr lang="en-US" sz="2000" u="sng" dirty="0">
                  <a:cs typeface="Arial" charset="0"/>
                </a:rPr>
                <a:t>1</a:t>
              </a:r>
            </a:p>
            <a:p>
              <a:r>
                <a:rPr lang="en-US" sz="2000" dirty="0">
                  <a:cs typeface="Arial" charset="0"/>
                </a:rPr>
                <a:t>3</a:t>
              </a:r>
            </a:p>
          </p:txBody>
        </p:sp>
        <p:sp>
          <p:nvSpPr>
            <p:cNvPr id="38" name="TextBox 37"/>
            <p:cNvSpPr txBox="1">
              <a:spLocks noChangeArrowheads="1"/>
            </p:cNvSpPr>
            <p:nvPr/>
          </p:nvSpPr>
          <p:spPr bwMode="auto">
            <a:xfrm>
              <a:off x="2667000" y="914400"/>
              <a:ext cx="609600" cy="707886"/>
            </a:xfrm>
            <a:prstGeom prst="rect">
              <a:avLst/>
            </a:prstGeom>
            <a:noFill/>
            <a:ln w="9525">
              <a:noFill/>
              <a:miter lim="800000"/>
              <a:headEnd/>
              <a:tailEnd/>
            </a:ln>
          </p:spPr>
          <p:txBody>
            <a:bodyPr wrap="square">
              <a:spAutoFit/>
            </a:bodyPr>
            <a:lstStyle/>
            <a:p>
              <a:r>
                <a:rPr lang="en-US" sz="2000" u="sng" dirty="0">
                  <a:cs typeface="Arial" charset="0"/>
                </a:rPr>
                <a:t>5</a:t>
              </a:r>
              <a:r>
                <a:rPr lang="en-US" sz="2000" i="1" u="sng" dirty="0">
                  <a:cs typeface="Arial" charset="0"/>
                </a:rPr>
                <a:t>h</a:t>
              </a:r>
            </a:p>
            <a:p>
              <a:r>
                <a:rPr lang="en-US" sz="2000" dirty="0">
                  <a:cs typeface="Arial" charset="0"/>
                </a:rPr>
                <a:t> 6</a:t>
              </a:r>
            </a:p>
          </p:txBody>
        </p:sp>
        <p:sp>
          <p:nvSpPr>
            <p:cNvPr id="39" name="TextBox 38"/>
            <p:cNvSpPr txBox="1">
              <a:spLocks noChangeArrowheads="1"/>
            </p:cNvSpPr>
            <p:nvPr/>
          </p:nvSpPr>
          <p:spPr bwMode="auto">
            <a:xfrm>
              <a:off x="1447800" y="1066800"/>
              <a:ext cx="304800" cy="400110"/>
            </a:xfrm>
            <a:prstGeom prst="rect">
              <a:avLst/>
            </a:prstGeom>
            <a:noFill/>
            <a:ln w="9525">
              <a:noFill/>
              <a:miter lim="800000"/>
              <a:headEnd/>
              <a:tailEnd/>
            </a:ln>
          </p:spPr>
          <p:txBody>
            <a:bodyPr>
              <a:spAutoFit/>
            </a:bodyPr>
            <a:lstStyle/>
            <a:p>
              <a:r>
                <a:rPr lang="en-US" sz="2000" dirty="0">
                  <a:cs typeface="Arial" charset="0"/>
                </a:rPr>
                <a:t>+</a:t>
              </a:r>
            </a:p>
          </p:txBody>
        </p:sp>
        <p:sp>
          <p:nvSpPr>
            <p:cNvPr id="40" name="TextBox 39"/>
            <p:cNvSpPr txBox="1">
              <a:spLocks noChangeArrowheads="1"/>
            </p:cNvSpPr>
            <p:nvPr/>
          </p:nvSpPr>
          <p:spPr bwMode="auto">
            <a:xfrm>
              <a:off x="2286000" y="1066800"/>
              <a:ext cx="381000" cy="400110"/>
            </a:xfrm>
            <a:prstGeom prst="rect">
              <a:avLst/>
            </a:prstGeom>
            <a:noFill/>
            <a:ln w="9525">
              <a:noFill/>
              <a:miter lim="800000"/>
              <a:headEnd/>
              <a:tailEnd/>
            </a:ln>
          </p:spPr>
          <p:txBody>
            <a:bodyPr>
              <a:spAutoFit/>
            </a:bodyPr>
            <a:lstStyle/>
            <a:p>
              <a:r>
                <a:rPr lang="en-US" sz="2000" dirty="0">
                  <a:cs typeface="Arial" charset="0"/>
                </a:rPr>
                <a:t>=</a:t>
              </a:r>
            </a:p>
          </p:txBody>
        </p:sp>
        <p:sp>
          <p:nvSpPr>
            <p:cNvPr id="41" name="TextBox 40"/>
            <p:cNvSpPr txBox="1">
              <a:spLocks noChangeArrowheads="1"/>
            </p:cNvSpPr>
            <p:nvPr/>
          </p:nvSpPr>
          <p:spPr bwMode="auto">
            <a:xfrm>
              <a:off x="3276600" y="1106488"/>
              <a:ext cx="4419600" cy="400110"/>
            </a:xfrm>
            <a:prstGeom prst="rect">
              <a:avLst/>
            </a:prstGeom>
            <a:noFill/>
            <a:ln w="9525">
              <a:noFill/>
              <a:miter lim="800000"/>
              <a:headEnd/>
              <a:tailEnd/>
            </a:ln>
          </p:spPr>
          <p:txBody>
            <a:bodyPr>
              <a:spAutoFit/>
            </a:bodyPr>
            <a:lstStyle/>
            <a:p>
              <a:r>
                <a:rPr lang="en-US" sz="2000" dirty="0">
                  <a:cs typeface="Arial" charset="0"/>
                </a:rPr>
                <a:t>, then what is the value of </a:t>
              </a:r>
              <a:r>
                <a:rPr lang="en-US" sz="2000" i="1" dirty="0">
                  <a:cs typeface="Arial" charset="0"/>
                </a:rPr>
                <a:t>h</a:t>
              </a:r>
              <a:r>
                <a:rPr lang="en-US" sz="2000" dirty="0">
                  <a:cs typeface="Arial"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p:stCondLst>
                              <p:cond delay="5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childTnLst>
                          </p:cTn>
                        </p:par>
                        <p:par>
                          <p:cTn id="16" fill="hold">
                            <p:stCondLst>
                              <p:cond delay="7000"/>
                            </p:stCondLst>
                            <p:childTnLst>
                              <p:par>
                                <p:cTn id="17" presetID="10"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2000"/>
                                        <p:tgtEl>
                                          <p:spTgt spid="1026"/>
                                        </p:tgtEl>
                                      </p:cBhvr>
                                    </p:animEffect>
                                  </p:childTnLst>
                                </p:cTn>
                              </p:par>
                            </p:childTnLst>
                          </p:cTn>
                        </p:par>
                        <p:par>
                          <p:cTn id="20" fill="hold">
                            <p:stCondLst>
                              <p:cond delay="9000"/>
                            </p:stCondLst>
                            <p:childTnLst>
                              <p:par>
                                <p:cTn id="21" presetID="10" presetClass="entr" presetSubtype="0" fill="hold" grpId="0" nodeType="afterEffect">
                                  <p:stCondLst>
                                    <p:cond delay="10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childTnLst>
                                </p:cTn>
                              </p:par>
                            </p:childTnLst>
                          </p:cTn>
                        </p:par>
                        <p:par>
                          <p:cTn id="24" fill="hold">
                            <p:stCondLst>
                              <p:cond delay="12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par>
                          <p:cTn id="28" fill="hold">
                            <p:stCondLst>
                              <p:cond delay="14000"/>
                            </p:stCondLst>
                            <p:childTnLst>
                              <p:par>
                                <p:cTn id="29" presetID="9"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dissolve">
                                      <p:cBhvr>
                                        <p:cTn id="31" dur="1000"/>
                                        <p:tgtEl>
                                          <p:spTgt spid="26"/>
                                        </p:tgtEl>
                                      </p:cBhvr>
                                    </p:animEffect>
                                  </p:childTnLst>
                                </p:cTn>
                              </p:par>
                            </p:childTnLst>
                          </p:cTn>
                        </p:par>
                        <p:par>
                          <p:cTn id="32" fill="hold">
                            <p:stCondLst>
                              <p:cond delay="15000"/>
                            </p:stCondLst>
                            <p:childTnLst>
                              <p:par>
                                <p:cTn id="33" presetID="9"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dissolve">
                                      <p:cBhvr>
                                        <p:cTn id="35" dur="1000"/>
                                        <p:tgtEl>
                                          <p:spTgt spid="31"/>
                                        </p:tgtEl>
                                      </p:cBhvr>
                                    </p:animEffect>
                                  </p:childTnLst>
                                </p:cTn>
                              </p:par>
                            </p:childTnLst>
                          </p:cTn>
                        </p:par>
                        <p:par>
                          <p:cTn id="36" fill="hold">
                            <p:stCondLst>
                              <p:cond delay="16000"/>
                            </p:stCondLst>
                            <p:childTnLst>
                              <p:par>
                                <p:cTn id="37" presetID="9"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dissolve">
                                      <p:cBhvr>
                                        <p:cTn id="39" dur="1000"/>
                                        <p:tgtEl>
                                          <p:spTgt spid="27"/>
                                        </p:tgtEl>
                                      </p:cBhvr>
                                    </p:animEffect>
                                  </p:childTnLst>
                                </p:cTn>
                              </p:par>
                            </p:childTnLst>
                          </p:cTn>
                        </p:par>
                        <p:par>
                          <p:cTn id="40" fill="hold">
                            <p:stCondLst>
                              <p:cond delay="17000"/>
                            </p:stCondLst>
                            <p:childTnLst>
                              <p:par>
                                <p:cTn id="41" presetID="9"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dissolve">
                                      <p:cBhvr>
                                        <p:cTn id="43" dur="1000"/>
                                        <p:tgtEl>
                                          <p:spTgt spid="24"/>
                                        </p:tgtEl>
                                      </p:cBhvr>
                                    </p:animEffect>
                                  </p:childTnLst>
                                </p:cTn>
                              </p:par>
                            </p:childTnLst>
                          </p:cTn>
                        </p:par>
                        <p:par>
                          <p:cTn id="44" fill="hold">
                            <p:stCondLst>
                              <p:cond delay="18000"/>
                            </p:stCondLst>
                            <p:childTnLst>
                              <p:par>
                                <p:cTn id="45" presetID="9"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dissolve">
                                      <p:cBhvr>
                                        <p:cTn id="47" dur="1000"/>
                                        <p:tgtEl>
                                          <p:spTgt spid="28"/>
                                        </p:tgtEl>
                                      </p:cBhvr>
                                    </p:animEffect>
                                  </p:childTnLst>
                                </p:cTn>
                              </p:par>
                            </p:childTnLst>
                          </p:cTn>
                        </p:par>
                        <p:par>
                          <p:cTn id="48" fill="hold">
                            <p:stCondLst>
                              <p:cond delay="19000"/>
                            </p:stCondLst>
                            <p:childTnLst>
                              <p:par>
                                <p:cTn id="49" presetID="53" presetClass="entr" presetSubtype="0"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500" fill="hold"/>
                                        <p:tgtEl>
                                          <p:spTgt spid="32"/>
                                        </p:tgtEl>
                                        <p:attrNameLst>
                                          <p:attrName>ppt_w</p:attrName>
                                        </p:attrNameLst>
                                      </p:cBhvr>
                                      <p:tavLst>
                                        <p:tav tm="0">
                                          <p:val>
                                            <p:fltVal val="0"/>
                                          </p:val>
                                        </p:tav>
                                        <p:tav tm="100000">
                                          <p:val>
                                            <p:strVal val="#ppt_w"/>
                                          </p:val>
                                        </p:tav>
                                      </p:tavLst>
                                    </p:anim>
                                    <p:anim calcmode="lin" valueType="num">
                                      <p:cBhvr>
                                        <p:cTn id="52" dur="500" fill="hold"/>
                                        <p:tgtEl>
                                          <p:spTgt spid="32"/>
                                        </p:tgtEl>
                                        <p:attrNameLst>
                                          <p:attrName>ppt_h</p:attrName>
                                        </p:attrNameLst>
                                      </p:cBhvr>
                                      <p:tavLst>
                                        <p:tav tm="0">
                                          <p:val>
                                            <p:fltVal val="0"/>
                                          </p:val>
                                        </p:tav>
                                        <p:tav tm="100000">
                                          <p:val>
                                            <p:strVal val="#ppt_h"/>
                                          </p:val>
                                        </p:tav>
                                      </p:tavLst>
                                    </p:anim>
                                    <p:animEffect transition="in" filter="fade">
                                      <p:cBhvr>
                                        <p:cTn id="5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0" grpId="0"/>
      <p:bldP spid="13" grpId="0" animBg="1"/>
      <p:bldP spid="24" grpId="0" animBg="1"/>
      <p:bldP spid="26" grpId="0"/>
      <p:bldP spid="27" grpId="0"/>
      <p:bldP spid="28" grpId="0"/>
      <p:bldP spid="31"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57200" y="914400"/>
            <a:ext cx="1981200" cy="3810000"/>
          </a:xfrm>
          <a:prstGeom prst="roundRect">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15"/>
          <p:cNvSpPr txBox="1">
            <a:spLocks noChangeArrowheads="1"/>
          </p:cNvSpPr>
          <p:nvPr/>
        </p:nvSpPr>
        <p:spPr bwMode="auto">
          <a:xfrm>
            <a:off x="685800" y="1066800"/>
            <a:ext cx="1524000" cy="523875"/>
          </a:xfrm>
          <a:prstGeom prst="rect">
            <a:avLst/>
          </a:prstGeom>
          <a:noFill/>
          <a:ln w="9525">
            <a:noFill/>
            <a:miter lim="800000"/>
            <a:headEnd/>
            <a:tailEnd/>
          </a:ln>
        </p:spPr>
        <p:txBody>
          <a:bodyPr>
            <a:spAutoFit/>
          </a:bodyPr>
          <a:lstStyle/>
          <a:p>
            <a:pPr algn="ctr"/>
            <a:r>
              <a:rPr lang="en-US" sz="2800">
                <a:cs typeface="Arial" charset="0"/>
              </a:rPr>
              <a:t>$1.75</a:t>
            </a:r>
          </a:p>
        </p:txBody>
      </p:sp>
      <p:sp>
        <p:nvSpPr>
          <p:cNvPr id="17" name="Rounded Rectangle 16"/>
          <p:cNvSpPr/>
          <p:nvPr/>
        </p:nvSpPr>
        <p:spPr>
          <a:xfrm>
            <a:off x="2590800" y="914400"/>
            <a:ext cx="1981200" cy="3810000"/>
          </a:xfrm>
          <a:prstGeom prst="roundRect">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TextBox 18"/>
          <p:cNvSpPr txBox="1">
            <a:spLocks noChangeArrowheads="1"/>
          </p:cNvSpPr>
          <p:nvPr/>
        </p:nvSpPr>
        <p:spPr bwMode="auto">
          <a:xfrm>
            <a:off x="2819400" y="1066800"/>
            <a:ext cx="1524000" cy="523875"/>
          </a:xfrm>
          <a:prstGeom prst="rect">
            <a:avLst/>
          </a:prstGeom>
          <a:noFill/>
          <a:ln w="9525">
            <a:noFill/>
            <a:miter lim="800000"/>
            <a:headEnd/>
            <a:tailEnd/>
          </a:ln>
        </p:spPr>
        <p:txBody>
          <a:bodyPr>
            <a:spAutoFit/>
          </a:bodyPr>
          <a:lstStyle/>
          <a:p>
            <a:pPr algn="ctr"/>
            <a:r>
              <a:rPr lang="en-US" sz="2800">
                <a:cs typeface="Arial" charset="0"/>
              </a:rPr>
              <a:t>2 ⅓</a:t>
            </a:r>
          </a:p>
        </p:txBody>
      </p:sp>
      <p:sp>
        <p:nvSpPr>
          <p:cNvPr id="20" name="Rounded Rectangle 19"/>
          <p:cNvSpPr/>
          <p:nvPr/>
        </p:nvSpPr>
        <p:spPr>
          <a:xfrm>
            <a:off x="4724400" y="914400"/>
            <a:ext cx="1981200" cy="3810000"/>
          </a:xfrm>
          <a:prstGeom prst="roundRect">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TextBox 21"/>
          <p:cNvSpPr txBox="1">
            <a:spLocks noChangeArrowheads="1"/>
          </p:cNvSpPr>
          <p:nvPr/>
        </p:nvSpPr>
        <p:spPr bwMode="auto">
          <a:xfrm>
            <a:off x="4953000" y="1066800"/>
            <a:ext cx="1524000" cy="523875"/>
          </a:xfrm>
          <a:prstGeom prst="rect">
            <a:avLst/>
          </a:prstGeom>
          <a:noFill/>
          <a:ln w="9525">
            <a:noFill/>
            <a:miter lim="800000"/>
            <a:headEnd/>
            <a:tailEnd/>
          </a:ln>
        </p:spPr>
        <p:txBody>
          <a:bodyPr>
            <a:spAutoFit/>
          </a:bodyPr>
          <a:lstStyle/>
          <a:p>
            <a:pPr algn="ctr"/>
            <a:r>
              <a:rPr lang="en-US" sz="2800">
                <a:cs typeface="Arial" charset="0"/>
              </a:rPr>
              <a:t>0.444…</a:t>
            </a:r>
          </a:p>
        </p:txBody>
      </p:sp>
      <p:sp>
        <p:nvSpPr>
          <p:cNvPr id="23" name="Rounded Rectangle 22"/>
          <p:cNvSpPr/>
          <p:nvPr/>
        </p:nvSpPr>
        <p:spPr>
          <a:xfrm>
            <a:off x="6858000" y="914400"/>
            <a:ext cx="1981200" cy="3810000"/>
          </a:xfrm>
          <a:prstGeom prst="roundRect">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extBox 24"/>
          <p:cNvSpPr txBox="1">
            <a:spLocks noChangeArrowheads="1"/>
          </p:cNvSpPr>
          <p:nvPr/>
        </p:nvSpPr>
        <p:spPr bwMode="auto">
          <a:xfrm>
            <a:off x="7086600" y="1066800"/>
            <a:ext cx="1524000" cy="523875"/>
          </a:xfrm>
          <a:prstGeom prst="rect">
            <a:avLst/>
          </a:prstGeom>
          <a:noFill/>
          <a:ln w="9525">
            <a:noFill/>
            <a:miter lim="800000"/>
            <a:headEnd/>
            <a:tailEnd/>
          </a:ln>
        </p:spPr>
        <p:txBody>
          <a:bodyPr>
            <a:spAutoFit/>
          </a:bodyPr>
          <a:lstStyle/>
          <a:p>
            <a:pPr algn="ctr"/>
            <a:r>
              <a:rPr lang="en-US" sz="2800">
                <a:cs typeface="Arial" charset="0"/>
              </a:rPr>
              <a:t>20%</a:t>
            </a:r>
          </a:p>
        </p:txBody>
      </p:sp>
      <p:pic>
        <p:nvPicPr>
          <p:cNvPr id="55" name="Picture 2"/>
          <p:cNvPicPr>
            <a:picLocks noChangeAspect="1" noChangeArrowheads="1"/>
          </p:cNvPicPr>
          <p:nvPr/>
        </p:nvPicPr>
        <p:blipFill>
          <a:blip r:embed="rId3"/>
          <a:srcRect l="65982" t="48807" r="26549" b="19611"/>
          <a:stretch>
            <a:fillRect/>
          </a:stretch>
        </p:blipFill>
        <p:spPr bwMode="auto">
          <a:xfrm>
            <a:off x="1066800" y="1676400"/>
            <a:ext cx="874713" cy="2971800"/>
          </a:xfrm>
          <a:prstGeom prst="rect">
            <a:avLst/>
          </a:prstGeom>
          <a:noFill/>
          <a:ln w="9525">
            <a:noFill/>
            <a:miter lim="800000"/>
            <a:headEnd/>
            <a:tailEnd/>
          </a:ln>
        </p:spPr>
      </p:pic>
      <p:sp>
        <p:nvSpPr>
          <p:cNvPr id="42" name="Oval 41"/>
          <p:cNvSpPr/>
          <p:nvPr/>
        </p:nvSpPr>
        <p:spPr>
          <a:xfrm>
            <a:off x="1108075" y="2770188"/>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Oval 42"/>
          <p:cNvSpPr/>
          <p:nvPr/>
        </p:nvSpPr>
        <p:spPr>
          <a:xfrm>
            <a:off x="1322388" y="23622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Oval 43"/>
          <p:cNvSpPr/>
          <p:nvPr/>
        </p:nvSpPr>
        <p:spPr>
          <a:xfrm>
            <a:off x="1536700" y="4052888"/>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Oval 44"/>
          <p:cNvSpPr/>
          <p:nvPr/>
        </p:nvSpPr>
        <p:spPr>
          <a:xfrm>
            <a:off x="1752600" y="363061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TextBox 25"/>
          <p:cNvSpPr txBox="1">
            <a:spLocks noChangeArrowheads="1"/>
          </p:cNvSpPr>
          <p:nvPr/>
        </p:nvSpPr>
        <p:spPr bwMode="auto">
          <a:xfrm>
            <a:off x="1108075" y="1806575"/>
            <a:ext cx="152400" cy="339725"/>
          </a:xfrm>
          <a:prstGeom prst="rect">
            <a:avLst/>
          </a:prstGeom>
          <a:noFill/>
          <a:ln w="9525">
            <a:noFill/>
            <a:miter lim="800000"/>
            <a:headEnd/>
            <a:tailEnd/>
          </a:ln>
        </p:spPr>
        <p:txBody>
          <a:bodyPr>
            <a:spAutoFit/>
          </a:bodyPr>
          <a:lstStyle/>
          <a:p>
            <a:pPr algn="ctr"/>
            <a:r>
              <a:rPr lang="en-US" sz="1600">
                <a:cs typeface="Arial" charset="0"/>
              </a:rPr>
              <a:t>1</a:t>
            </a:r>
          </a:p>
        </p:txBody>
      </p:sp>
      <p:sp>
        <p:nvSpPr>
          <p:cNvPr id="27" name="TextBox 26"/>
          <p:cNvSpPr txBox="1">
            <a:spLocks noChangeArrowheads="1"/>
          </p:cNvSpPr>
          <p:nvPr/>
        </p:nvSpPr>
        <p:spPr bwMode="auto">
          <a:xfrm>
            <a:off x="1281113" y="1828800"/>
            <a:ext cx="228600" cy="338138"/>
          </a:xfrm>
          <a:prstGeom prst="rect">
            <a:avLst/>
          </a:prstGeom>
          <a:noFill/>
          <a:ln w="9525">
            <a:noFill/>
            <a:miter lim="800000"/>
            <a:headEnd/>
            <a:tailEnd/>
          </a:ln>
        </p:spPr>
        <p:txBody>
          <a:bodyPr>
            <a:spAutoFit/>
          </a:bodyPr>
          <a:lstStyle/>
          <a:p>
            <a:pPr algn="ctr"/>
            <a:r>
              <a:rPr lang="en-US" sz="1600" b="1">
                <a:cs typeface="Arial" charset="0"/>
              </a:rPr>
              <a:t>.</a:t>
            </a:r>
          </a:p>
        </p:txBody>
      </p:sp>
      <p:pic>
        <p:nvPicPr>
          <p:cNvPr id="56" name="Picture 2"/>
          <p:cNvPicPr>
            <a:picLocks noChangeAspect="1" noChangeArrowheads="1"/>
          </p:cNvPicPr>
          <p:nvPr/>
        </p:nvPicPr>
        <p:blipFill>
          <a:blip r:embed="rId3"/>
          <a:srcRect l="65982" t="48807" r="26549" b="19611"/>
          <a:stretch>
            <a:fillRect/>
          </a:stretch>
        </p:blipFill>
        <p:spPr bwMode="auto">
          <a:xfrm>
            <a:off x="3163888" y="1676400"/>
            <a:ext cx="874712" cy="2971800"/>
          </a:xfrm>
          <a:prstGeom prst="rect">
            <a:avLst/>
          </a:prstGeom>
          <a:noFill/>
          <a:ln w="9525">
            <a:noFill/>
            <a:miter lim="800000"/>
            <a:headEnd/>
            <a:tailEnd/>
          </a:ln>
        </p:spPr>
      </p:pic>
      <p:sp>
        <p:nvSpPr>
          <p:cNvPr id="28" name="TextBox 27"/>
          <p:cNvSpPr txBox="1">
            <a:spLocks noChangeArrowheads="1"/>
          </p:cNvSpPr>
          <p:nvPr/>
        </p:nvSpPr>
        <p:spPr bwMode="auto">
          <a:xfrm>
            <a:off x="1501775" y="1806575"/>
            <a:ext cx="228600" cy="339725"/>
          </a:xfrm>
          <a:prstGeom prst="rect">
            <a:avLst/>
          </a:prstGeom>
          <a:noFill/>
          <a:ln w="9525">
            <a:noFill/>
            <a:miter lim="800000"/>
            <a:headEnd/>
            <a:tailEnd/>
          </a:ln>
        </p:spPr>
        <p:txBody>
          <a:bodyPr>
            <a:spAutoFit/>
          </a:bodyPr>
          <a:lstStyle/>
          <a:p>
            <a:pPr algn="ctr"/>
            <a:r>
              <a:rPr lang="en-US" sz="1600">
                <a:cs typeface="Arial" charset="0"/>
              </a:rPr>
              <a:t>7</a:t>
            </a:r>
          </a:p>
        </p:txBody>
      </p:sp>
      <p:sp>
        <p:nvSpPr>
          <p:cNvPr id="29" name="TextBox 28"/>
          <p:cNvSpPr txBox="1">
            <a:spLocks noChangeArrowheads="1"/>
          </p:cNvSpPr>
          <p:nvPr/>
        </p:nvSpPr>
        <p:spPr bwMode="auto">
          <a:xfrm>
            <a:off x="1703388" y="1806575"/>
            <a:ext cx="228600" cy="339725"/>
          </a:xfrm>
          <a:prstGeom prst="rect">
            <a:avLst/>
          </a:prstGeom>
          <a:noFill/>
          <a:ln w="9525">
            <a:noFill/>
            <a:miter lim="800000"/>
            <a:headEnd/>
            <a:tailEnd/>
          </a:ln>
        </p:spPr>
        <p:txBody>
          <a:bodyPr>
            <a:spAutoFit/>
          </a:bodyPr>
          <a:lstStyle/>
          <a:p>
            <a:pPr algn="ctr"/>
            <a:r>
              <a:rPr lang="en-US" sz="1600">
                <a:cs typeface="Arial" charset="0"/>
              </a:rPr>
              <a:t>5</a:t>
            </a:r>
          </a:p>
        </p:txBody>
      </p:sp>
      <p:sp>
        <p:nvSpPr>
          <p:cNvPr id="30" name="TextBox 29"/>
          <p:cNvSpPr txBox="1">
            <a:spLocks noChangeArrowheads="1"/>
          </p:cNvSpPr>
          <p:nvPr/>
        </p:nvSpPr>
        <p:spPr bwMode="auto">
          <a:xfrm>
            <a:off x="3097213" y="1828800"/>
            <a:ext cx="381000" cy="338138"/>
          </a:xfrm>
          <a:prstGeom prst="rect">
            <a:avLst/>
          </a:prstGeom>
          <a:noFill/>
          <a:ln w="9525">
            <a:noFill/>
            <a:miter lim="800000"/>
            <a:headEnd/>
            <a:tailEnd/>
          </a:ln>
        </p:spPr>
        <p:txBody>
          <a:bodyPr>
            <a:spAutoFit/>
          </a:bodyPr>
          <a:lstStyle/>
          <a:p>
            <a:pPr algn="ctr"/>
            <a:r>
              <a:rPr lang="en-US" sz="1600">
                <a:cs typeface="Arial" charset="0"/>
              </a:rPr>
              <a:t>7</a:t>
            </a:r>
          </a:p>
        </p:txBody>
      </p:sp>
      <p:sp>
        <p:nvSpPr>
          <p:cNvPr id="31" name="TextBox 30"/>
          <p:cNvSpPr txBox="1">
            <a:spLocks noChangeArrowheads="1"/>
          </p:cNvSpPr>
          <p:nvPr/>
        </p:nvSpPr>
        <p:spPr bwMode="auto">
          <a:xfrm>
            <a:off x="3311525" y="1828800"/>
            <a:ext cx="381000" cy="338138"/>
          </a:xfrm>
          <a:prstGeom prst="rect">
            <a:avLst/>
          </a:prstGeom>
          <a:noFill/>
          <a:ln w="9525">
            <a:noFill/>
            <a:miter lim="800000"/>
            <a:headEnd/>
            <a:tailEnd/>
          </a:ln>
        </p:spPr>
        <p:txBody>
          <a:bodyPr>
            <a:spAutoFit/>
          </a:bodyPr>
          <a:lstStyle/>
          <a:p>
            <a:pPr algn="ctr"/>
            <a:r>
              <a:rPr lang="en-US" sz="1600">
                <a:cs typeface="Arial" charset="0"/>
              </a:rPr>
              <a:t>/</a:t>
            </a:r>
          </a:p>
        </p:txBody>
      </p:sp>
      <p:sp>
        <p:nvSpPr>
          <p:cNvPr id="32" name="TextBox 31"/>
          <p:cNvSpPr txBox="1">
            <a:spLocks noChangeArrowheads="1"/>
          </p:cNvSpPr>
          <p:nvPr/>
        </p:nvSpPr>
        <p:spPr bwMode="auto">
          <a:xfrm>
            <a:off x="3505200" y="1828800"/>
            <a:ext cx="381000" cy="338138"/>
          </a:xfrm>
          <a:prstGeom prst="rect">
            <a:avLst/>
          </a:prstGeom>
          <a:noFill/>
          <a:ln w="9525">
            <a:noFill/>
            <a:miter lim="800000"/>
            <a:headEnd/>
            <a:tailEnd/>
          </a:ln>
        </p:spPr>
        <p:txBody>
          <a:bodyPr>
            <a:spAutoFit/>
          </a:bodyPr>
          <a:lstStyle/>
          <a:p>
            <a:pPr algn="ctr"/>
            <a:r>
              <a:rPr lang="en-US" sz="1600">
                <a:cs typeface="Arial" charset="0"/>
              </a:rPr>
              <a:t>3</a:t>
            </a:r>
          </a:p>
        </p:txBody>
      </p:sp>
      <p:sp>
        <p:nvSpPr>
          <p:cNvPr id="46" name="Oval 45"/>
          <p:cNvSpPr/>
          <p:nvPr/>
        </p:nvSpPr>
        <p:spPr>
          <a:xfrm>
            <a:off x="3200400" y="4052888"/>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Oval 46"/>
          <p:cNvSpPr/>
          <p:nvPr/>
        </p:nvSpPr>
        <p:spPr>
          <a:xfrm>
            <a:off x="3429000" y="21336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Oval 47"/>
          <p:cNvSpPr/>
          <p:nvPr/>
        </p:nvSpPr>
        <p:spPr>
          <a:xfrm>
            <a:off x="3630613" y="32004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7" name="Picture 2"/>
          <p:cNvPicPr>
            <a:picLocks noChangeAspect="1" noChangeArrowheads="1"/>
          </p:cNvPicPr>
          <p:nvPr/>
        </p:nvPicPr>
        <p:blipFill>
          <a:blip r:embed="rId3"/>
          <a:srcRect l="65982" t="48807" r="26549" b="19611"/>
          <a:stretch>
            <a:fillRect/>
          </a:stretch>
        </p:blipFill>
        <p:spPr bwMode="auto">
          <a:xfrm>
            <a:off x="5257800" y="1676400"/>
            <a:ext cx="874713" cy="2971800"/>
          </a:xfrm>
          <a:prstGeom prst="rect">
            <a:avLst/>
          </a:prstGeom>
          <a:noFill/>
          <a:ln w="9525">
            <a:noFill/>
            <a:miter lim="800000"/>
            <a:headEnd/>
            <a:tailEnd/>
          </a:ln>
        </p:spPr>
      </p:pic>
      <p:sp>
        <p:nvSpPr>
          <p:cNvPr id="34" name="TextBox 33"/>
          <p:cNvSpPr txBox="1">
            <a:spLocks noChangeArrowheads="1"/>
          </p:cNvSpPr>
          <p:nvPr/>
        </p:nvSpPr>
        <p:spPr bwMode="auto">
          <a:xfrm>
            <a:off x="5181600" y="1828800"/>
            <a:ext cx="381000" cy="338138"/>
          </a:xfrm>
          <a:prstGeom prst="rect">
            <a:avLst/>
          </a:prstGeom>
          <a:noFill/>
          <a:ln w="9525">
            <a:noFill/>
            <a:miter lim="800000"/>
            <a:headEnd/>
            <a:tailEnd/>
          </a:ln>
        </p:spPr>
        <p:txBody>
          <a:bodyPr>
            <a:spAutoFit/>
          </a:bodyPr>
          <a:lstStyle/>
          <a:p>
            <a:pPr algn="ctr"/>
            <a:r>
              <a:rPr lang="en-US" sz="1600" b="1">
                <a:cs typeface="Arial" charset="0"/>
              </a:rPr>
              <a:t>.</a:t>
            </a:r>
          </a:p>
        </p:txBody>
      </p:sp>
      <p:sp>
        <p:nvSpPr>
          <p:cNvPr id="35" name="TextBox 34"/>
          <p:cNvSpPr txBox="1">
            <a:spLocks noChangeArrowheads="1"/>
          </p:cNvSpPr>
          <p:nvPr/>
        </p:nvSpPr>
        <p:spPr bwMode="auto">
          <a:xfrm>
            <a:off x="5410200" y="1828800"/>
            <a:ext cx="381000" cy="338138"/>
          </a:xfrm>
          <a:prstGeom prst="rect">
            <a:avLst/>
          </a:prstGeom>
          <a:noFill/>
          <a:ln w="9525">
            <a:noFill/>
            <a:miter lim="800000"/>
            <a:headEnd/>
            <a:tailEnd/>
          </a:ln>
        </p:spPr>
        <p:txBody>
          <a:bodyPr>
            <a:spAutoFit/>
          </a:bodyPr>
          <a:lstStyle/>
          <a:p>
            <a:pPr algn="ctr"/>
            <a:r>
              <a:rPr lang="en-US" sz="1600">
                <a:cs typeface="Arial" charset="0"/>
              </a:rPr>
              <a:t>4</a:t>
            </a:r>
          </a:p>
        </p:txBody>
      </p:sp>
      <p:sp>
        <p:nvSpPr>
          <p:cNvPr id="36" name="TextBox 35"/>
          <p:cNvSpPr txBox="1">
            <a:spLocks noChangeArrowheads="1"/>
          </p:cNvSpPr>
          <p:nvPr/>
        </p:nvSpPr>
        <p:spPr bwMode="auto">
          <a:xfrm>
            <a:off x="5611813" y="1828800"/>
            <a:ext cx="381000" cy="338138"/>
          </a:xfrm>
          <a:prstGeom prst="rect">
            <a:avLst/>
          </a:prstGeom>
          <a:noFill/>
          <a:ln w="9525">
            <a:noFill/>
            <a:miter lim="800000"/>
            <a:headEnd/>
            <a:tailEnd/>
          </a:ln>
        </p:spPr>
        <p:txBody>
          <a:bodyPr>
            <a:spAutoFit/>
          </a:bodyPr>
          <a:lstStyle/>
          <a:p>
            <a:pPr algn="ctr"/>
            <a:r>
              <a:rPr lang="en-US" sz="1600">
                <a:cs typeface="Arial" charset="0"/>
              </a:rPr>
              <a:t>4</a:t>
            </a:r>
          </a:p>
        </p:txBody>
      </p:sp>
      <p:sp>
        <p:nvSpPr>
          <p:cNvPr id="49" name="Oval 48"/>
          <p:cNvSpPr/>
          <p:nvPr/>
        </p:nvSpPr>
        <p:spPr>
          <a:xfrm>
            <a:off x="5299075" y="234791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Oval 49"/>
          <p:cNvSpPr/>
          <p:nvPr/>
        </p:nvSpPr>
        <p:spPr>
          <a:xfrm>
            <a:off x="5500688" y="34290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Oval 50"/>
          <p:cNvSpPr/>
          <p:nvPr/>
        </p:nvSpPr>
        <p:spPr>
          <a:xfrm>
            <a:off x="5715000" y="34290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Oval 51"/>
          <p:cNvSpPr/>
          <p:nvPr/>
        </p:nvSpPr>
        <p:spPr>
          <a:xfrm>
            <a:off x="5929313" y="34290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TextBox 36"/>
          <p:cNvSpPr txBox="1">
            <a:spLocks noChangeArrowheads="1"/>
          </p:cNvSpPr>
          <p:nvPr/>
        </p:nvSpPr>
        <p:spPr bwMode="auto">
          <a:xfrm>
            <a:off x="5818188" y="1828800"/>
            <a:ext cx="381000" cy="338138"/>
          </a:xfrm>
          <a:prstGeom prst="rect">
            <a:avLst/>
          </a:prstGeom>
          <a:noFill/>
          <a:ln w="9525">
            <a:noFill/>
            <a:miter lim="800000"/>
            <a:headEnd/>
            <a:tailEnd/>
          </a:ln>
        </p:spPr>
        <p:txBody>
          <a:bodyPr>
            <a:spAutoFit/>
          </a:bodyPr>
          <a:lstStyle/>
          <a:p>
            <a:pPr algn="ctr"/>
            <a:r>
              <a:rPr lang="en-US" sz="1600">
                <a:cs typeface="Arial" charset="0"/>
              </a:rPr>
              <a:t>4</a:t>
            </a:r>
          </a:p>
        </p:txBody>
      </p:sp>
      <p:pic>
        <p:nvPicPr>
          <p:cNvPr id="58" name="Picture 2"/>
          <p:cNvPicPr>
            <a:picLocks noChangeAspect="1" noChangeArrowheads="1"/>
          </p:cNvPicPr>
          <p:nvPr/>
        </p:nvPicPr>
        <p:blipFill>
          <a:blip r:embed="rId3"/>
          <a:srcRect l="65982" t="48807" r="26549" b="19611"/>
          <a:stretch>
            <a:fillRect/>
          </a:stretch>
        </p:blipFill>
        <p:spPr bwMode="auto">
          <a:xfrm>
            <a:off x="7391400" y="1676400"/>
            <a:ext cx="874713" cy="2971800"/>
          </a:xfrm>
          <a:prstGeom prst="rect">
            <a:avLst/>
          </a:prstGeom>
          <a:noFill/>
          <a:ln w="9525">
            <a:noFill/>
            <a:miter lim="800000"/>
            <a:headEnd/>
            <a:tailEnd/>
          </a:ln>
        </p:spPr>
      </p:pic>
      <p:sp>
        <p:nvSpPr>
          <p:cNvPr id="39" name="TextBox 38"/>
          <p:cNvSpPr txBox="1">
            <a:spLocks noChangeArrowheads="1"/>
          </p:cNvSpPr>
          <p:nvPr/>
        </p:nvSpPr>
        <p:spPr bwMode="auto">
          <a:xfrm>
            <a:off x="7543800" y="1828800"/>
            <a:ext cx="381000" cy="338138"/>
          </a:xfrm>
          <a:prstGeom prst="rect">
            <a:avLst/>
          </a:prstGeom>
          <a:noFill/>
          <a:ln w="9525">
            <a:noFill/>
            <a:miter lim="800000"/>
            <a:headEnd/>
            <a:tailEnd/>
          </a:ln>
        </p:spPr>
        <p:txBody>
          <a:bodyPr>
            <a:spAutoFit/>
          </a:bodyPr>
          <a:lstStyle/>
          <a:p>
            <a:pPr algn="ctr"/>
            <a:r>
              <a:rPr lang="en-US" sz="1600">
                <a:cs typeface="Arial" charset="0"/>
              </a:rPr>
              <a:t>2</a:t>
            </a:r>
          </a:p>
        </p:txBody>
      </p:sp>
      <p:sp>
        <p:nvSpPr>
          <p:cNvPr id="38" name="TextBox 37"/>
          <p:cNvSpPr txBox="1">
            <a:spLocks noChangeArrowheads="1"/>
          </p:cNvSpPr>
          <p:nvPr/>
        </p:nvSpPr>
        <p:spPr bwMode="auto">
          <a:xfrm>
            <a:off x="7315200" y="1828800"/>
            <a:ext cx="381000" cy="338138"/>
          </a:xfrm>
          <a:prstGeom prst="rect">
            <a:avLst/>
          </a:prstGeom>
          <a:noFill/>
          <a:ln w="9525">
            <a:noFill/>
            <a:miter lim="800000"/>
            <a:headEnd/>
            <a:tailEnd/>
          </a:ln>
        </p:spPr>
        <p:txBody>
          <a:bodyPr>
            <a:spAutoFit/>
          </a:bodyPr>
          <a:lstStyle/>
          <a:p>
            <a:pPr algn="ctr"/>
            <a:r>
              <a:rPr lang="en-US" sz="1600" b="1">
                <a:cs typeface="Arial" charset="0"/>
              </a:rPr>
              <a:t>.</a:t>
            </a:r>
          </a:p>
        </p:txBody>
      </p:sp>
      <p:sp>
        <p:nvSpPr>
          <p:cNvPr id="53" name="Oval 52"/>
          <p:cNvSpPr/>
          <p:nvPr/>
        </p:nvSpPr>
        <p:spPr>
          <a:xfrm>
            <a:off x="7440613" y="23622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Oval 53"/>
          <p:cNvSpPr/>
          <p:nvPr/>
        </p:nvSpPr>
        <p:spPr>
          <a:xfrm>
            <a:off x="7646988" y="2986088"/>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Title 24"/>
          <p:cNvSpPr txBox="1">
            <a:spLocks/>
          </p:cNvSpPr>
          <p:nvPr/>
        </p:nvSpPr>
        <p:spPr>
          <a:xfrm>
            <a:off x="457200" y="4981095"/>
            <a:ext cx="8229600" cy="973138"/>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Arial"/>
                <a:ea typeface="ＭＳ Ｐゴシック" charset="0"/>
                <a:cs typeface="Arial"/>
              </a:rPr>
              <a:t>Student-Produced Responses – Sample Grids</a:t>
            </a:r>
            <a:endParaRPr kumimoji="0" lang="en-US" sz="3600" b="1" i="0" u="none" strike="noStrike" kern="1200" cap="none" spc="0" normalizeH="0" baseline="0" noProof="0" dirty="0">
              <a:ln>
                <a:noFill/>
              </a:ln>
              <a:solidFill>
                <a:schemeClr val="tx1"/>
              </a:solidFill>
              <a:effectLst/>
              <a:uLnTx/>
              <a:uFillTx/>
              <a:latin typeface="Arial"/>
              <a:ea typeface="ＭＳ Ｐゴシック" charset="0"/>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2000"/>
                                        <p:tgtEl>
                                          <p:spTgt spid="55"/>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childTnLst>
                                </p:cTn>
                              </p:par>
                              <p:par>
                                <p:cTn id="15" presetID="10" presetClass="entr" presetSubtype="0" fill="hold" nodeType="with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2000"/>
                                        <p:tgtEl>
                                          <p:spTgt spid="56"/>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2000"/>
                                        <p:tgtEl>
                                          <p:spTgt spid="57"/>
                                        </p:tgtEl>
                                      </p:cBhvr>
                                    </p:animEffect>
                                  </p:childTnLst>
                                </p:cTn>
                              </p:par>
                            </p:childTnLst>
                          </p:cTn>
                        </p:par>
                        <p:par>
                          <p:cTn id="25" fill="hold">
                            <p:stCondLst>
                              <p:cond delay="6000"/>
                            </p:stCondLst>
                            <p:childTnLst>
                              <p:par>
                                <p:cTn id="26" presetID="10"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childTnLst>
                                </p:cTn>
                              </p:par>
                              <p:par>
                                <p:cTn id="29" presetID="10"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2000"/>
                                        <p:tgtEl>
                                          <p:spTgt spid="58"/>
                                        </p:tgtEl>
                                      </p:cBhvr>
                                    </p:animEffect>
                                  </p:childTnLst>
                                </p:cTn>
                              </p:par>
                            </p:childTnLst>
                          </p:cTn>
                        </p:par>
                        <p:par>
                          <p:cTn id="32" fill="hold">
                            <p:stCondLst>
                              <p:cond delay="80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childTnLst>
                                </p:cTn>
                              </p:par>
                            </p:childTnLst>
                          </p:cTn>
                        </p:par>
                        <p:par>
                          <p:cTn id="36" fill="hold">
                            <p:stCondLst>
                              <p:cond delay="9000"/>
                            </p:stCondLst>
                            <p:childTnLst>
                              <p:par>
                                <p:cTn id="37" presetID="9"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dissolve">
                                      <p:cBhvr>
                                        <p:cTn id="39" dur="1000"/>
                                        <p:tgtEl>
                                          <p:spTgt spid="26"/>
                                        </p:tgtEl>
                                      </p:cBhvr>
                                    </p:animEffect>
                                  </p:childTnLst>
                                </p:cTn>
                              </p:par>
                            </p:childTnLst>
                          </p:cTn>
                        </p:par>
                        <p:par>
                          <p:cTn id="40" fill="hold">
                            <p:stCondLst>
                              <p:cond delay="10000"/>
                            </p:stCondLst>
                            <p:childTnLst>
                              <p:par>
                                <p:cTn id="41" presetID="9"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dissolve">
                                      <p:cBhvr>
                                        <p:cTn id="43" dur="1000"/>
                                        <p:tgtEl>
                                          <p:spTgt spid="42"/>
                                        </p:tgtEl>
                                      </p:cBhvr>
                                    </p:animEffect>
                                  </p:childTnLst>
                                </p:cTn>
                              </p:par>
                            </p:childTnLst>
                          </p:cTn>
                        </p:par>
                        <p:par>
                          <p:cTn id="44" fill="hold">
                            <p:stCondLst>
                              <p:cond delay="11000"/>
                            </p:stCondLst>
                            <p:childTnLst>
                              <p:par>
                                <p:cTn id="45" presetID="9"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dissolve">
                                      <p:cBhvr>
                                        <p:cTn id="47" dur="1000"/>
                                        <p:tgtEl>
                                          <p:spTgt spid="27"/>
                                        </p:tgtEl>
                                      </p:cBhvr>
                                    </p:animEffect>
                                  </p:childTnLst>
                                </p:cTn>
                              </p:par>
                            </p:childTnLst>
                          </p:cTn>
                        </p:par>
                        <p:par>
                          <p:cTn id="48" fill="hold">
                            <p:stCondLst>
                              <p:cond delay="12000"/>
                            </p:stCondLst>
                            <p:childTnLst>
                              <p:par>
                                <p:cTn id="49" presetID="9" presetClass="entr" presetSubtype="0"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dissolve">
                                      <p:cBhvr>
                                        <p:cTn id="51" dur="1000"/>
                                        <p:tgtEl>
                                          <p:spTgt spid="43"/>
                                        </p:tgtEl>
                                      </p:cBhvr>
                                    </p:animEffect>
                                  </p:childTnLst>
                                </p:cTn>
                              </p:par>
                            </p:childTnLst>
                          </p:cTn>
                        </p:par>
                        <p:par>
                          <p:cTn id="52" fill="hold">
                            <p:stCondLst>
                              <p:cond delay="13000"/>
                            </p:stCondLst>
                            <p:childTnLst>
                              <p:par>
                                <p:cTn id="53" presetID="9"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dissolve">
                                      <p:cBhvr>
                                        <p:cTn id="55" dur="1000"/>
                                        <p:tgtEl>
                                          <p:spTgt spid="28"/>
                                        </p:tgtEl>
                                      </p:cBhvr>
                                    </p:animEffect>
                                  </p:childTnLst>
                                </p:cTn>
                              </p:par>
                            </p:childTnLst>
                          </p:cTn>
                        </p:par>
                        <p:par>
                          <p:cTn id="56" fill="hold">
                            <p:stCondLst>
                              <p:cond delay="14000"/>
                            </p:stCondLst>
                            <p:childTnLst>
                              <p:par>
                                <p:cTn id="57" presetID="9" presetClass="entr" presetSubtype="0"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dissolve">
                                      <p:cBhvr>
                                        <p:cTn id="59" dur="1000"/>
                                        <p:tgtEl>
                                          <p:spTgt spid="44"/>
                                        </p:tgtEl>
                                      </p:cBhvr>
                                    </p:animEffect>
                                  </p:childTnLst>
                                </p:cTn>
                              </p:par>
                            </p:childTnLst>
                          </p:cTn>
                        </p:par>
                        <p:par>
                          <p:cTn id="60" fill="hold">
                            <p:stCondLst>
                              <p:cond delay="15000"/>
                            </p:stCondLst>
                            <p:childTnLst>
                              <p:par>
                                <p:cTn id="61" presetID="9"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dissolve">
                                      <p:cBhvr>
                                        <p:cTn id="63" dur="1000"/>
                                        <p:tgtEl>
                                          <p:spTgt spid="29"/>
                                        </p:tgtEl>
                                      </p:cBhvr>
                                    </p:animEffect>
                                  </p:childTnLst>
                                </p:cTn>
                              </p:par>
                            </p:childTnLst>
                          </p:cTn>
                        </p:par>
                        <p:par>
                          <p:cTn id="64" fill="hold">
                            <p:stCondLst>
                              <p:cond delay="16000"/>
                            </p:stCondLst>
                            <p:childTnLst>
                              <p:par>
                                <p:cTn id="65" presetID="9" presetClass="entr" presetSubtype="0"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dissolve">
                                      <p:cBhvr>
                                        <p:cTn id="67" dur="1000"/>
                                        <p:tgtEl>
                                          <p:spTgt spid="45"/>
                                        </p:tgtEl>
                                      </p:cBhvr>
                                    </p:animEffect>
                                  </p:childTnLst>
                                </p:cTn>
                              </p:par>
                            </p:childTnLst>
                          </p:cTn>
                        </p:par>
                        <p:par>
                          <p:cTn id="68" fill="hold">
                            <p:stCondLst>
                              <p:cond delay="17000"/>
                            </p:stCondLst>
                            <p:childTnLst>
                              <p:par>
                                <p:cTn id="69" presetID="10" presetClass="entr" presetSubtype="0"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1000"/>
                                        <p:tgtEl>
                                          <p:spTgt spid="19"/>
                                        </p:tgtEl>
                                      </p:cBhvr>
                                    </p:animEffect>
                                  </p:childTnLst>
                                </p:cTn>
                              </p:par>
                            </p:childTnLst>
                          </p:cTn>
                        </p:par>
                        <p:par>
                          <p:cTn id="72" fill="hold">
                            <p:stCondLst>
                              <p:cond delay="18000"/>
                            </p:stCondLst>
                            <p:childTnLst>
                              <p:par>
                                <p:cTn id="73" presetID="9" presetClass="entr" presetSubtype="0"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dissolve">
                                      <p:cBhvr>
                                        <p:cTn id="75" dur="1000"/>
                                        <p:tgtEl>
                                          <p:spTgt spid="30"/>
                                        </p:tgtEl>
                                      </p:cBhvr>
                                    </p:animEffect>
                                  </p:childTnLst>
                                </p:cTn>
                              </p:par>
                            </p:childTnLst>
                          </p:cTn>
                        </p:par>
                        <p:par>
                          <p:cTn id="76" fill="hold">
                            <p:stCondLst>
                              <p:cond delay="19000"/>
                            </p:stCondLst>
                            <p:childTnLst>
                              <p:par>
                                <p:cTn id="77" presetID="9" presetClass="entr" presetSubtype="0"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dissolve">
                                      <p:cBhvr>
                                        <p:cTn id="79" dur="1000"/>
                                        <p:tgtEl>
                                          <p:spTgt spid="46"/>
                                        </p:tgtEl>
                                      </p:cBhvr>
                                    </p:animEffect>
                                  </p:childTnLst>
                                </p:cTn>
                              </p:par>
                            </p:childTnLst>
                          </p:cTn>
                        </p:par>
                        <p:par>
                          <p:cTn id="80" fill="hold">
                            <p:stCondLst>
                              <p:cond delay="20000"/>
                            </p:stCondLst>
                            <p:childTnLst>
                              <p:par>
                                <p:cTn id="81" presetID="9"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dissolve">
                                      <p:cBhvr>
                                        <p:cTn id="83" dur="1000"/>
                                        <p:tgtEl>
                                          <p:spTgt spid="31"/>
                                        </p:tgtEl>
                                      </p:cBhvr>
                                    </p:animEffect>
                                  </p:childTnLst>
                                </p:cTn>
                              </p:par>
                            </p:childTnLst>
                          </p:cTn>
                        </p:par>
                        <p:par>
                          <p:cTn id="84" fill="hold">
                            <p:stCondLst>
                              <p:cond delay="21000"/>
                            </p:stCondLst>
                            <p:childTnLst>
                              <p:par>
                                <p:cTn id="85" presetID="9" presetClass="entr" presetSubtype="0" fill="hold" grpId="0" nodeType="after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dissolve">
                                      <p:cBhvr>
                                        <p:cTn id="87" dur="1000"/>
                                        <p:tgtEl>
                                          <p:spTgt spid="47"/>
                                        </p:tgtEl>
                                      </p:cBhvr>
                                    </p:animEffect>
                                  </p:childTnLst>
                                </p:cTn>
                              </p:par>
                            </p:childTnLst>
                          </p:cTn>
                        </p:par>
                        <p:par>
                          <p:cTn id="88" fill="hold">
                            <p:stCondLst>
                              <p:cond delay="22000"/>
                            </p:stCondLst>
                            <p:childTnLst>
                              <p:par>
                                <p:cTn id="89" presetID="9"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dissolve">
                                      <p:cBhvr>
                                        <p:cTn id="91" dur="1000"/>
                                        <p:tgtEl>
                                          <p:spTgt spid="32"/>
                                        </p:tgtEl>
                                      </p:cBhvr>
                                    </p:animEffect>
                                  </p:childTnLst>
                                </p:cTn>
                              </p:par>
                            </p:childTnLst>
                          </p:cTn>
                        </p:par>
                        <p:par>
                          <p:cTn id="92" fill="hold">
                            <p:stCondLst>
                              <p:cond delay="23000"/>
                            </p:stCondLst>
                            <p:childTnLst>
                              <p:par>
                                <p:cTn id="93" presetID="9" presetClass="entr" presetSubtype="0" fill="hold" grpId="0" nodeType="after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dissolve">
                                      <p:cBhvr>
                                        <p:cTn id="95" dur="1000"/>
                                        <p:tgtEl>
                                          <p:spTgt spid="48"/>
                                        </p:tgtEl>
                                      </p:cBhvr>
                                    </p:animEffect>
                                  </p:childTnLst>
                                </p:cTn>
                              </p:par>
                            </p:childTnLst>
                          </p:cTn>
                        </p:par>
                        <p:par>
                          <p:cTn id="96" fill="hold">
                            <p:stCondLst>
                              <p:cond delay="24000"/>
                            </p:stCondLst>
                            <p:childTnLst>
                              <p:par>
                                <p:cTn id="97" presetID="10" presetClass="entr" presetSubtype="0" fill="hold" grpId="0" nodeType="after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fade">
                                      <p:cBhvr>
                                        <p:cTn id="99" dur="1000"/>
                                        <p:tgtEl>
                                          <p:spTgt spid="22"/>
                                        </p:tgtEl>
                                      </p:cBhvr>
                                    </p:animEffect>
                                  </p:childTnLst>
                                </p:cTn>
                              </p:par>
                            </p:childTnLst>
                          </p:cTn>
                        </p:par>
                        <p:par>
                          <p:cTn id="100" fill="hold">
                            <p:stCondLst>
                              <p:cond delay="25000"/>
                            </p:stCondLst>
                            <p:childTnLst>
                              <p:par>
                                <p:cTn id="101" presetID="9" presetClass="entr" presetSubtype="0" fill="hold" grpId="0"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dissolve">
                                      <p:cBhvr>
                                        <p:cTn id="103" dur="1000"/>
                                        <p:tgtEl>
                                          <p:spTgt spid="34"/>
                                        </p:tgtEl>
                                      </p:cBhvr>
                                    </p:animEffect>
                                  </p:childTnLst>
                                </p:cTn>
                              </p:par>
                            </p:childTnLst>
                          </p:cTn>
                        </p:par>
                        <p:par>
                          <p:cTn id="104" fill="hold">
                            <p:stCondLst>
                              <p:cond delay="26000"/>
                            </p:stCondLst>
                            <p:childTnLst>
                              <p:par>
                                <p:cTn id="105" presetID="9" presetClass="entr" presetSubtype="0" fill="hold" grpId="0"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dissolve">
                                      <p:cBhvr>
                                        <p:cTn id="107" dur="1000"/>
                                        <p:tgtEl>
                                          <p:spTgt spid="49"/>
                                        </p:tgtEl>
                                      </p:cBhvr>
                                    </p:animEffect>
                                  </p:childTnLst>
                                </p:cTn>
                              </p:par>
                            </p:childTnLst>
                          </p:cTn>
                        </p:par>
                        <p:par>
                          <p:cTn id="108" fill="hold">
                            <p:stCondLst>
                              <p:cond delay="27000"/>
                            </p:stCondLst>
                            <p:childTnLst>
                              <p:par>
                                <p:cTn id="109" presetID="9" presetClass="entr" presetSubtype="0"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dissolve">
                                      <p:cBhvr>
                                        <p:cTn id="111" dur="1000"/>
                                        <p:tgtEl>
                                          <p:spTgt spid="35"/>
                                        </p:tgtEl>
                                      </p:cBhvr>
                                    </p:animEffect>
                                  </p:childTnLst>
                                </p:cTn>
                              </p:par>
                            </p:childTnLst>
                          </p:cTn>
                        </p:par>
                        <p:par>
                          <p:cTn id="112" fill="hold">
                            <p:stCondLst>
                              <p:cond delay="28000"/>
                            </p:stCondLst>
                            <p:childTnLst>
                              <p:par>
                                <p:cTn id="113" presetID="9" presetClass="entr" presetSubtype="0"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Effect transition="in" filter="dissolve">
                                      <p:cBhvr>
                                        <p:cTn id="115" dur="1000"/>
                                        <p:tgtEl>
                                          <p:spTgt spid="50"/>
                                        </p:tgtEl>
                                      </p:cBhvr>
                                    </p:animEffect>
                                  </p:childTnLst>
                                </p:cTn>
                              </p:par>
                            </p:childTnLst>
                          </p:cTn>
                        </p:par>
                        <p:par>
                          <p:cTn id="116" fill="hold">
                            <p:stCondLst>
                              <p:cond delay="29000"/>
                            </p:stCondLst>
                            <p:childTnLst>
                              <p:par>
                                <p:cTn id="117" presetID="9"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dissolve">
                                      <p:cBhvr>
                                        <p:cTn id="119" dur="1000"/>
                                        <p:tgtEl>
                                          <p:spTgt spid="36"/>
                                        </p:tgtEl>
                                      </p:cBhvr>
                                    </p:animEffect>
                                  </p:childTnLst>
                                </p:cTn>
                              </p:par>
                            </p:childTnLst>
                          </p:cTn>
                        </p:par>
                        <p:par>
                          <p:cTn id="120" fill="hold">
                            <p:stCondLst>
                              <p:cond delay="30000"/>
                            </p:stCondLst>
                            <p:childTnLst>
                              <p:par>
                                <p:cTn id="121" presetID="9" presetClass="entr" presetSubtype="0"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dissolve">
                                      <p:cBhvr>
                                        <p:cTn id="123" dur="1000"/>
                                        <p:tgtEl>
                                          <p:spTgt spid="51"/>
                                        </p:tgtEl>
                                      </p:cBhvr>
                                    </p:animEffect>
                                  </p:childTnLst>
                                </p:cTn>
                              </p:par>
                            </p:childTnLst>
                          </p:cTn>
                        </p:par>
                        <p:par>
                          <p:cTn id="124" fill="hold">
                            <p:stCondLst>
                              <p:cond delay="31000"/>
                            </p:stCondLst>
                            <p:childTnLst>
                              <p:par>
                                <p:cTn id="125" presetID="9" presetClass="entr" presetSubtype="0" fill="hold" grpId="0" nodeType="afterEffect">
                                  <p:stCondLst>
                                    <p:cond delay="0"/>
                                  </p:stCondLst>
                                  <p:childTnLst>
                                    <p:set>
                                      <p:cBhvr>
                                        <p:cTn id="126" dur="1" fill="hold">
                                          <p:stCondLst>
                                            <p:cond delay="0"/>
                                          </p:stCondLst>
                                        </p:cTn>
                                        <p:tgtEl>
                                          <p:spTgt spid="37"/>
                                        </p:tgtEl>
                                        <p:attrNameLst>
                                          <p:attrName>style.visibility</p:attrName>
                                        </p:attrNameLst>
                                      </p:cBhvr>
                                      <p:to>
                                        <p:strVal val="visible"/>
                                      </p:to>
                                    </p:set>
                                    <p:animEffect transition="in" filter="dissolve">
                                      <p:cBhvr>
                                        <p:cTn id="127" dur="1000"/>
                                        <p:tgtEl>
                                          <p:spTgt spid="37"/>
                                        </p:tgtEl>
                                      </p:cBhvr>
                                    </p:animEffect>
                                  </p:childTnLst>
                                </p:cTn>
                              </p:par>
                            </p:childTnLst>
                          </p:cTn>
                        </p:par>
                        <p:par>
                          <p:cTn id="128" fill="hold">
                            <p:stCondLst>
                              <p:cond delay="32000"/>
                            </p:stCondLst>
                            <p:childTnLst>
                              <p:par>
                                <p:cTn id="129" presetID="9" presetClass="entr" presetSubtype="0" fill="hold" grpId="0" nodeType="afterEffect">
                                  <p:stCondLst>
                                    <p:cond delay="0"/>
                                  </p:stCondLst>
                                  <p:childTnLst>
                                    <p:set>
                                      <p:cBhvr>
                                        <p:cTn id="130" dur="1" fill="hold">
                                          <p:stCondLst>
                                            <p:cond delay="0"/>
                                          </p:stCondLst>
                                        </p:cTn>
                                        <p:tgtEl>
                                          <p:spTgt spid="52"/>
                                        </p:tgtEl>
                                        <p:attrNameLst>
                                          <p:attrName>style.visibility</p:attrName>
                                        </p:attrNameLst>
                                      </p:cBhvr>
                                      <p:to>
                                        <p:strVal val="visible"/>
                                      </p:to>
                                    </p:set>
                                    <p:animEffect transition="in" filter="dissolve">
                                      <p:cBhvr>
                                        <p:cTn id="131" dur="1000"/>
                                        <p:tgtEl>
                                          <p:spTgt spid="52"/>
                                        </p:tgtEl>
                                      </p:cBhvr>
                                    </p:animEffect>
                                  </p:childTnLst>
                                </p:cTn>
                              </p:par>
                            </p:childTnLst>
                          </p:cTn>
                        </p:par>
                        <p:par>
                          <p:cTn id="132" fill="hold">
                            <p:stCondLst>
                              <p:cond delay="33000"/>
                            </p:stCondLst>
                            <p:childTnLst>
                              <p:par>
                                <p:cTn id="133" presetID="10" presetClass="entr" presetSubtype="0" fill="hold" grpId="0" nodeType="afterEffect">
                                  <p:stCondLst>
                                    <p:cond delay="0"/>
                                  </p:stCondLst>
                                  <p:childTnLst>
                                    <p:set>
                                      <p:cBhvr>
                                        <p:cTn id="134" dur="1" fill="hold">
                                          <p:stCondLst>
                                            <p:cond delay="0"/>
                                          </p:stCondLst>
                                        </p:cTn>
                                        <p:tgtEl>
                                          <p:spTgt spid="25"/>
                                        </p:tgtEl>
                                        <p:attrNameLst>
                                          <p:attrName>style.visibility</p:attrName>
                                        </p:attrNameLst>
                                      </p:cBhvr>
                                      <p:to>
                                        <p:strVal val="visible"/>
                                      </p:to>
                                    </p:set>
                                    <p:animEffect transition="in" filter="fade">
                                      <p:cBhvr>
                                        <p:cTn id="135" dur="1000"/>
                                        <p:tgtEl>
                                          <p:spTgt spid="25"/>
                                        </p:tgtEl>
                                      </p:cBhvr>
                                    </p:animEffect>
                                  </p:childTnLst>
                                </p:cTn>
                              </p:par>
                            </p:childTnLst>
                          </p:cTn>
                        </p:par>
                        <p:par>
                          <p:cTn id="136" fill="hold">
                            <p:stCondLst>
                              <p:cond delay="34000"/>
                            </p:stCondLst>
                            <p:childTnLst>
                              <p:par>
                                <p:cTn id="137" presetID="9" presetClass="entr" presetSubtype="0" fill="hold" grpId="0" nodeType="afterEffect">
                                  <p:stCondLst>
                                    <p:cond delay="0"/>
                                  </p:stCondLst>
                                  <p:childTnLst>
                                    <p:set>
                                      <p:cBhvr>
                                        <p:cTn id="138" dur="1" fill="hold">
                                          <p:stCondLst>
                                            <p:cond delay="0"/>
                                          </p:stCondLst>
                                        </p:cTn>
                                        <p:tgtEl>
                                          <p:spTgt spid="38"/>
                                        </p:tgtEl>
                                        <p:attrNameLst>
                                          <p:attrName>style.visibility</p:attrName>
                                        </p:attrNameLst>
                                      </p:cBhvr>
                                      <p:to>
                                        <p:strVal val="visible"/>
                                      </p:to>
                                    </p:set>
                                    <p:animEffect transition="in" filter="dissolve">
                                      <p:cBhvr>
                                        <p:cTn id="139" dur="1000"/>
                                        <p:tgtEl>
                                          <p:spTgt spid="38"/>
                                        </p:tgtEl>
                                      </p:cBhvr>
                                    </p:animEffect>
                                  </p:childTnLst>
                                </p:cTn>
                              </p:par>
                            </p:childTnLst>
                          </p:cTn>
                        </p:par>
                        <p:par>
                          <p:cTn id="140" fill="hold">
                            <p:stCondLst>
                              <p:cond delay="35000"/>
                            </p:stCondLst>
                            <p:childTnLst>
                              <p:par>
                                <p:cTn id="141" presetID="9" presetClass="entr" presetSubtype="0" fill="hold" grpId="0" nodeType="afterEffect">
                                  <p:stCondLst>
                                    <p:cond delay="0"/>
                                  </p:stCondLst>
                                  <p:childTnLst>
                                    <p:set>
                                      <p:cBhvr>
                                        <p:cTn id="142" dur="1" fill="hold">
                                          <p:stCondLst>
                                            <p:cond delay="0"/>
                                          </p:stCondLst>
                                        </p:cTn>
                                        <p:tgtEl>
                                          <p:spTgt spid="53"/>
                                        </p:tgtEl>
                                        <p:attrNameLst>
                                          <p:attrName>style.visibility</p:attrName>
                                        </p:attrNameLst>
                                      </p:cBhvr>
                                      <p:to>
                                        <p:strVal val="visible"/>
                                      </p:to>
                                    </p:set>
                                    <p:animEffect transition="in" filter="dissolve">
                                      <p:cBhvr>
                                        <p:cTn id="143" dur="1000"/>
                                        <p:tgtEl>
                                          <p:spTgt spid="53"/>
                                        </p:tgtEl>
                                      </p:cBhvr>
                                    </p:animEffect>
                                  </p:childTnLst>
                                </p:cTn>
                              </p:par>
                            </p:childTnLst>
                          </p:cTn>
                        </p:par>
                        <p:par>
                          <p:cTn id="144" fill="hold">
                            <p:stCondLst>
                              <p:cond delay="36000"/>
                            </p:stCondLst>
                            <p:childTnLst>
                              <p:par>
                                <p:cTn id="145" presetID="9" presetClass="entr" presetSubtype="0" fill="hold" grpId="0" nodeType="afterEffect">
                                  <p:stCondLst>
                                    <p:cond delay="0"/>
                                  </p:stCondLst>
                                  <p:childTnLst>
                                    <p:set>
                                      <p:cBhvr>
                                        <p:cTn id="146" dur="1" fill="hold">
                                          <p:stCondLst>
                                            <p:cond delay="0"/>
                                          </p:stCondLst>
                                        </p:cTn>
                                        <p:tgtEl>
                                          <p:spTgt spid="39"/>
                                        </p:tgtEl>
                                        <p:attrNameLst>
                                          <p:attrName>style.visibility</p:attrName>
                                        </p:attrNameLst>
                                      </p:cBhvr>
                                      <p:to>
                                        <p:strVal val="visible"/>
                                      </p:to>
                                    </p:set>
                                    <p:animEffect transition="in" filter="dissolve">
                                      <p:cBhvr>
                                        <p:cTn id="147" dur="1000"/>
                                        <p:tgtEl>
                                          <p:spTgt spid="39"/>
                                        </p:tgtEl>
                                      </p:cBhvr>
                                    </p:animEffect>
                                  </p:childTnLst>
                                </p:cTn>
                              </p:par>
                            </p:childTnLst>
                          </p:cTn>
                        </p:par>
                        <p:par>
                          <p:cTn id="148" fill="hold">
                            <p:stCondLst>
                              <p:cond delay="37000"/>
                            </p:stCondLst>
                            <p:childTnLst>
                              <p:par>
                                <p:cTn id="149" presetID="9" presetClass="entr" presetSubtype="0" fill="hold" grpId="0"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dissolve">
                                      <p:cBhvr>
                                        <p:cTn id="151"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P spid="17" grpId="0" animBg="1"/>
      <p:bldP spid="19" grpId="0"/>
      <p:bldP spid="20" grpId="0" animBg="1"/>
      <p:bldP spid="22" grpId="0"/>
      <p:bldP spid="23" grpId="0" animBg="1"/>
      <p:bldP spid="25" grpId="0"/>
      <p:bldP spid="42" grpId="0" animBg="1"/>
      <p:bldP spid="43" grpId="0" animBg="1"/>
      <p:bldP spid="44" grpId="0" animBg="1"/>
      <p:bldP spid="45" grpId="0" animBg="1"/>
      <p:bldP spid="26" grpId="0"/>
      <p:bldP spid="27" grpId="0"/>
      <p:bldP spid="28" grpId="0"/>
      <p:bldP spid="29" grpId="0"/>
      <p:bldP spid="30" grpId="0"/>
      <p:bldP spid="31" grpId="0"/>
      <p:bldP spid="32" grpId="0"/>
      <p:bldP spid="46" grpId="0" animBg="1"/>
      <p:bldP spid="47" grpId="0" animBg="1"/>
      <p:bldP spid="48" grpId="0" animBg="1"/>
      <p:bldP spid="34" grpId="0"/>
      <p:bldP spid="35" grpId="0"/>
      <p:bldP spid="36" grpId="0"/>
      <p:bldP spid="49" grpId="0" animBg="1"/>
      <p:bldP spid="50" grpId="0" animBg="1"/>
      <p:bldP spid="51" grpId="0" animBg="1"/>
      <p:bldP spid="52" grpId="0" animBg="1"/>
      <p:bldP spid="37" grpId="0"/>
      <p:bldP spid="39" grpId="0"/>
      <p:bldP spid="38" grpId="0"/>
      <p:bldP spid="53" grpId="0" animBg="1"/>
      <p:bldP spid="5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dirty="0" smtClean="0">
                <a:latin typeface="Arial" pitchFamily="34" charset="0"/>
                <a:ea typeface="ＭＳ Ｐゴシック" pitchFamily="34" charset="-128"/>
                <a:cs typeface="Arial" pitchFamily="34" charset="0"/>
              </a:rPr>
              <a:t>Calculators are Encouraged</a:t>
            </a:r>
          </a:p>
        </p:txBody>
      </p:sp>
      <p:pic>
        <p:nvPicPr>
          <p:cNvPr id="4" name="Picture 7" descr="1515calcback.jpg"/>
          <p:cNvPicPr>
            <a:picLocks noChangeAspect="1"/>
          </p:cNvPicPr>
          <p:nvPr/>
        </p:nvPicPr>
        <p:blipFill>
          <a:blip r:embed="rId3"/>
          <a:srcRect/>
          <a:stretch>
            <a:fillRect/>
          </a:stretch>
        </p:blipFill>
        <p:spPr bwMode="auto">
          <a:xfrm>
            <a:off x="2247616" y="1372853"/>
            <a:ext cx="3962116" cy="3949773"/>
          </a:xfrm>
          <a:prstGeom prst="rect">
            <a:avLst/>
          </a:prstGeom>
          <a:noFill/>
          <a:ln w="9525">
            <a:noFill/>
            <a:miter lim="800000"/>
            <a:headEnd/>
            <a:tailEnd/>
          </a:ln>
        </p:spPr>
      </p:pic>
      <p:sp>
        <p:nvSpPr>
          <p:cNvPr id="7" name="TextBox 6"/>
          <p:cNvSpPr txBox="1">
            <a:spLocks noChangeArrowheads="1"/>
          </p:cNvSpPr>
          <p:nvPr/>
        </p:nvSpPr>
        <p:spPr bwMode="auto">
          <a:xfrm>
            <a:off x="1447800" y="5322626"/>
            <a:ext cx="6019800" cy="830997"/>
          </a:xfrm>
          <a:prstGeom prst="rect">
            <a:avLst/>
          </a:prstGeom>
          <a:noFill/>
          <a:ln w="9525">
            <a:noFill/>
            <a:miter lim="800000"/>
            <a:headEnd/>
            <a:tailEnd/>
          </a:ln>
        </p:spPr>
        <p:txBody>
          <a:bodyPr>
            <a:spAutoFit/>
          </a:bodyPr>
          <a:lstStyle/>
          <a:p>
            <a:pPr algn="ctr"/>
            <a:r>
              <a:rPr lang="en-US" sz="1600" dirty="0">
                <a:cs typeface="Arial" charset="0"/>
              </a:rPr>
              <a:t>A scientific or graphing calculator is recommended.  </a:t>
            </a:r>
          </a:p>
          <a:p>
            <a:pPr algn="ctr"/>
            <a:r>
              <a:rPr lang="en-US" sz="1600" dirty="0" smtClean="0">
                <a:cs typeface="Arial" charset="0"/>
              </a:rPr>
              <a:t>Bring </a:t>
            </a:r>
            <a:r>
              <a:rPr lang="en-US" sz="1600" dirty="0">
                <a:cs typeface="Arial" charset="0"/>
              </a:rPr>
              <a:t>a familiar calculator. Test day is not the time</a:t>
            </a:r>
          </a:p>
          <a:p>
            <a:pPr algn="ctr"/>
            <a:r>
              <a:rPr lang="en-US" sz="1600" dirty="0">
                <a:cs typeface="Arial" charset="0"/>
              </a:rPr>
              <a:t>to figure out how to use a new calculator.</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81001" y="1648506"/>
            <a:ext cx="4307958" cy="1097553"/>
          </a:xfrm>
          <a:prstGeom prst="roundRect">
            <a:avLst/>
          </a:prstGeom>
          <a:no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457201" y="1765961"/>
            <a:ext cx="4082901" cy="757130"/>
          </a:xfrm>
          <a:prstGeom prst="rect">
            <a:avLst/>
          </a:prstGeom>
          <a:noFill/>
          <a:scene3d>
            <a:camera prst="orthographicFront"/>
            <a:lightRig rig="threePt" dir="t"/>
          </a:scene3d>
          <a:sp3d prstMaterial="matte"/>
        </p:spPr>
        <p:txBody>
          <a:bodyPr wrap="square">
            <a:spAutoFit/>
          </a:bodyPr>
          <a:lstStyle/>
          <a:p>
            <a:pPr fontAlgn="auto">
              <a:lnSpc>
                <a:spcPct val="80000"/>
              </a:lnSpc>
              <a:spcBef>
                <a:spcPts val="0"/>
              </a:spcBef>
              <a:spcAft>
                <a:spcPts val="0"/>
              </a:spcAft>
              <a:buFont typeface="Times" pitchFamily="18" charset="0"/>
              <a:buNone/>
              <a:defRPr/>
            </a:pPr>
            <a:r>
              <a:rPr lang="en-US" dirty="0">
                <a:latin typeface="Arial" pitchFamily="34" charset="0"/>
                <a:cs typeface="Arial" pitchFamily="34" charset="0"/>
              </a:rPr>
              <a:t>A few barges still move oil up to Hartford, </a:t>
            </a:r>
            <a:r>
              <a:rPr lang="en-US" u="sng" dirty="0">
                <a:latin typeface="Arial" pitchFamily="34" charset="0"/>
                <a:cs typeface="Arial" pitchFamily="34" charset="0"/>
              </a:rPr>
              <a:t>but in the old days they had more traffic then</a:t>
            </a:r>
            <a:r>
              <a:rPr lang="en-US" dirty="0">
                <a:latin typeface="Arial" pitchFamily="34" charset="0"/>
                <a:cs typeface="Arial" pitchFamily="34" charset="0"/>
              </a:rPr>
              <a:t>.</a:t>
            </a:r>
          </a:p>
        </p:txBody>
      </p:sp>
      <p:sp>
        <p:nvSpPr>
          <p:cNvPr id="12" name="Rounded Rectangle 11"/>
          <p:cNvSpPr/>
          <p:nvPr/>
        </p:nvSpPr>
        <p:spPr>
          <a:xfrm>
            <a:off x="381001" y="3338623"/>
            <a:ext cx="4307958" cy="2376377"/>
          </a:xfrm>
          <a:prstGeom prst="roundRect">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a:spLocks noChangeArrowheads="1"/>
          </p:cNvSpPr>
          <p:nvPr/>
        </p:nvSpPr>
        <p:spPr bwMode="auto">
          <a:xfrm>
            <a:off x="533400" y="3451930"/>
            <a:ext cx="4155559" cy="1077218"/>
          </a:xfrm>
          <a:prstGeom prst="rect">
            <a:avLst/>
          </a:prstGeom>
          <a:noFill/>
          <a:ln w="9525">
            <a:noFill/>
            <a:miter lim="800000"/>
            <a:headEnd/>
            <a:tailEnd/>
          </a:ln>
        </p:spPr>
        <p:txBody>
          <a:bodyPr wrap="square">
            <a:spAutoFit/>
          </a:bodyPr>
          <a:lstStyle/>
          <a:p>
            <a:pPr>
              <a:spcBef>
                <a:spcPct val="50000"/>
              </a:spcBef>
            </a:pPr>
            <a:r>
              <a:rPr lang="en-US" sz="1600" dirty="0">
                <a:cs typeface="Arial" charset="0"/>
              </a:rPr>
              <a:t>(Note: In this question type, the first choice (A) always repeats the underlined phrase exactly, indicating that there should be no change</a:t>
            </a:r>
            <a:r>
              <a:rPr lang="en-US" sz="1600" dirty="0" smtClean="0">
                <a:cs typeface="Arial" charset="0"/>
              </a:rPr>
              <a:t>.)</a:t>
            </a:r>
            <a:endParaRPr lang="en-US" sz="1600" dirty="0">
              <a:cs typeface="Arial" charset="0"/>
            </a:endParaRPr>
          </a:p>
        </p:txBody>
      </p:sp>
      <p:sp>
        <p:nvSpPr>
          <p:cNvPr id="13" name="Rounded Rectangle 12"/>
          <p:cNvSpPr/>
          <p:nvPr/>
        </p:nvSpPr>
        <p:spPr>
          <a:xfrm>
            <a:off x="4890976" y="1909322"/>
            <a:ext cx="3872023" cy="3226203"/>
          </a:xfrm>
          <a:prstGeom prst="roundRect">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5071731" y="2144526"/>
            <a:ext cx="3615069" cy="2850011"/>
          </a:xfrm>
          <a:prstGeom prst="rect">
            <a:avLst/>
          </a:prstGeom>
        </p:spPr>
        <p:txBody>
          <a:bodyPr wrap="square">
            <a:spAutoFit/>
          </a:bodyPr>
          <a:lstStyle/>
          <a:p>
            <a:pPr marL="342900" indent="-342900" fontAlgn="auto">
              <a:lnSpc>
                <a:spcPct val="80000"/>
              </a:lnSpc>
              <a:spcBef>
                <a:spcPts val="0"/>
              </a:spcBef>
              <a:spcAft>
                <a:spcPts val="0"/>
              </a:spcAft>
              <a:buFont typeface="Times" pitchFamily="18" charset="0"/>
              <a:buAutoNum type="alphaUcParenBoth"/>
              <a:defRPr/>
            </a:pPr>
            <a:r>
              <a:rPr lang="en-US" sz="1600" dirty="0">
                <a:latin typeface="Arial" pitchFamily="34" charset="0"/>
                <a:cs typeface="Arial" pitchFamily="34" charset="0"/>
              </a:rPr>
              <a:t>but in the old days they had more traffic then</a:t>
            </a:r>
          </a:p>
          <a:p>
            <a:pPr marL="342900" indent="-342900" fontAlgn="auto">
              <a:lnSpc>
                <a:spcPct val="80000"/>
              </a:lnSpc>
              <a:spcBef>
                <a:spcPts val="0"/>
              </a:spcBef>
              <a:spcAft>
                <a:spcPts val="0"/>
              </a:spcAft>
              <a:defRPr/>
            </a:pPr>
            <a:endParaRPr lang="en-US" sz="1600" dirty="0">
              <a:latin typeface="Arial" pitchFamily="34" charset="0"/>
              <a:cs typeface="Arial" pitchFamily="34" charset="0"/>
            </a:endParaRPr>
          </a:p>
          <a:p>
            <a:pPr marL="342900" indent="-342900" fontAlgn="auto">
              <a:lnSpc>
                <a:spcPct val="80000"/>
              </a:lnSpc>
              <a:spcBef>
                <a:spcPts val="0"/>
              </a:spcBef>
              <a:spcAft>
                <a:spcPts val="0"/>
              </a:spcAft>
              <a:buFont typeface="Times" pitchFamily="18" charset="0"/>
              <a:buAutoNum type="alphaUcParenBoth" startAt="2"/>
              <a:defRPr/>
            </a:pPr>
            <a:r>
              <a:rPr lang="en-US" sz="1600" dirty="0">
                <a:latin typeface="Arial" pitchFamily="34" charset="0"/>
                <a:cs typeface="Arial" pitchFamily="34" charset="0"/>
              </a:rPr>
              <a:t>but in the old days traffic was heavier</a:t>
            </a:r>
          </a:p>
          <a:p>
            <a:pPr marL="342900" indent="-342900" fontAlgn="auto">
              <a:lnSpc>
                <a:spcPct val="80000"/>
              </a:lnSpc>
              <a:spcBef>
                <a:spcPts val="0"/>
              </a:spcBef>
              <a:spcAft>
                <a:spcPts val="0"/>
              </a:spcAft>
              <a:defRPr/>
            </a:pPr>
            <a:endParaRPr lang="en-US" sz="1600" dirty="0">
              <a:latin typeface="Arial" pitchFamily="34" charset="0"/>
              <a:cs typeface="Arial" pitchFamily="34" charset="0"/>
            </a:endParaRPr>
          </a:p>
          <a:p>
            <a:pPr marL="342900" indent="-342900" fontAlgn="auto">
              <a:lnSpc>
                <a:spcPct val="80000"/>
              </a:lnSpc>
              <a:spcBef>
                <a:spcPts val="0"/>
              </a:spcBef>
              <a:spcAft>
                <a:spcPts val="0"/>
              </a:spcAft>
              <a:buFont typeface="Times" pitchFamily="18" charset="0"/>
              <a:buAutoNum type="alphaUcParenBoth" startAt="3"/>
              <a:defRPr/>
            </a:pPr>
            <a:r>
              <a:rPr lang="en-US" sz="1600" dirty="0">
                <a:latin typeface="Arial" pitchFamily="34" charset="0"/>
                <a:cs typeface="Arial" pitchFamily="34" charset="0"/>
              </a:rPr>
              <a:t>but in the old days they had a lot more</a:t>
            </a:r>
          </a:p>
          <a:p>
            <a:pPr marL="342900" indent="-342900" fontAlgn="auto">
              <a:lnSpc>
                <a:spcPct val="80000"/>
              </a:lnSpc>
              <a:spcBef>
                <a:spcPts val="0"/>
              </a:spcBef>
              <a:spcAft>
                <a:spcPts val="0"/>
              </a:spcAft>
              <a:defRPr/>
            </a:pPr>
            <a:endParaRPr lang="en-US" sz="1600" dirty="0">
              <a:latin typeface="Arial" pitchFamily="34" charset="0"/>
              <a:cs typeface="Arial" pitchFamily="34" charset="0"/>
            </a:endParaRPr>
          </a:p>
          <a:p>
            <a:pPr marL="342900" indent="-342900" fontAlgn="auto">
              <a:lnSpc>
                <a:spcPct val="80000"/>
              </a:lnSpc>
              <a:spcBef>
                <a:spcPts val="0"/>
              </a:spcBef>
              <a:spcAft>
                <a:spcPts val="0"/>
              </a:spcAft>
              <a:buFont typeface="Times" pitchFamily="18" charset="0"/>
              <a:buAutoNum type="alphaUcParenBoth" startAt="4"/>
              <a:defRPr/>
            </a:pPr>
            <a:r>
              <a:rPr lang="en-US" sz="1600" dirty="0">
                <a:latin typeface="Arial" pitchFamily="34" charset="0"/>
                <a:cs typeface="Arial" pitchFamily="34" charset="0"/>
              </a:rPr>
              <a:t>whereas the traffic was a lot more in the old days</a:t>
            </a:r>
          </a:p>
          <a:p>
            <a:pPr marL="342900" indent="-342900" fontAlgn="auto">
              <a:lnSpc>
                <a:spcPct val="80000"/>
              </a:lnSpc>
              <a:spcBef>
                <a:spcPts val="0"/>
              </a:spcBef>
              <a:spcAft>
                <a:spcPts val="0"/>
              </a:spcAft>
              <a:defRPr/>
            </a:pPr>
            <a:endParaRPr lang="en-US" sz="1600" dirty="0">
              <a:latin typeface="Arial" pitchFamily="34" charset="0"/>
              <a:cs typeface="Arial" pitchFamily="34" charset="0"/>
            </a:endParaRPr>
          </a:p>
          <a:p>
            <a:pPr marL="339725" indent="-339725" fontAlgn="auto">
              <a:lnSpc>
                <a:spcPct val="80000"/>
              </a:lnSpc>
              <a:spcBef>
                <a:spcPts val="0"/>
              </a:spcBef>
              <a:spcAft>
                <a:spcPts val="0"/>
              </a:spcAft>
              <a:buFont typeface="Times" pitchFamily="18" charset="0"/>
              <a:buNone/>
              <a:defRPr/>
            </a:pPr>
            <a:r>
              <a:rPr lang="en-US" sz="1600" dirty="0">
                <a:latin typeface="Arial" pitchFamily="34" charset="0"/>
                <a:cs typeface="Arial" pitchFamily="34" charset="0"/>
              </a:rPr>
              <a:t>(E) whereas then there was more traffic in the old days</a:t>
            </a:r>
          </a:p>
        </p:txBody>
      </p:sp>
      <p:sp>
        <p:nvSpPr>
          <p:cNvPr id="15" name="Oval 14"/>
          <p:cNvSpPr/>
          <p:nvPr/>
        </p:nvSpPr>
        <p:spPr>
          <a:xfrm>
            <a:off x="5018565" y="2615609"/>
            <a:ext cx="457200" cy="4572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itle 15"/>
          <p:cNvSpPr>
            <a:spLocks noGrp="1"/>
          </p:cNvSpPr>
          <p:nvPr>
            <p:ph type="title"/>
          </p:nvPr>
        </p:nvSpPr>
        <p:spPr/>
        <p:txBody>
          <a:bodyPr/>
          <a:lstStyle/>
          <a:p>
            <a:r>
              <a:rPr lang="en-US" dirty="0" smtClean="0"/>
              <a:t>Writing Skills Section:</a:t>
            </a:r>
            <a:r>
              <a:rPr lang="en-US" sz="2800" dirty="0" smtClean="0"/>
              <a:t> Improving Sentences</a:t>
            </a:r>
            <a:endParaRPr lang="en-US" dirty="0"/>
          </a:p>
        </p:txBody>
      </p:sp>
      <p:sp>
        <p:nvSpPr>
          <p:cNvPr id="17" name="TextBox 16"/>
          <p:cNvSpPr txBox="1">
            <a:spLocks noChangeArrowheads="1"/>
          </p:cNvSpPr>
          <p:nvPr/>
        </p:nvSpPr>
        <p:spPr bwMode="auto">
          <a:xfrm>
            <a:off x="533400" y="4529147"/>
            <a:ext cx="4003160" cy="1077218"/>
          </a:xfrm>
          <a:prstGeom prst="rect">
            <a:avLst/>
          </a:prstGeom>
          <a:noFill/>
          <a:ln w="9525">
            <a:noFill/>
            <a:miter lim="800000"/>
            <a:headEnd/>
            <a:tailEnd/>
          </a:ln>
        </p:spPr>
        <p:txBody>
          <a:bodyPr wrap="square">
            <a:spAutoFit/>
          </a:bodyPr>
          <a:lstStyle/>
          <a:p>
            <a:pPr>
              <a:spcBef>
                <a:spcPct val="50000"/>
              </a:spcBef>
            </a:pPr>
            <a:r>
              <a:rPr lang="en-US" sz="1600" dirty="0" smtClean="0">
                <a:cs typeface="Arial" charset="0"/>
              </a:rPr>
              <a:t>Choice </a:t>
            </a:r>
            <a:r>
              <a:rPr lang="en-US" sz="1600" dirty="0">
                <a:cs typeface="Arial" charset="0"/>
              </a:rPr>
              <a:t>(B) is correct. It avoids the errors of the original by eliminating both the unnecessary adverb, “then,” and the vague pronoun, “they.”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par>
                          <p:cTn id="28" fill="hold">
                            <p:stCondLst>
                              <p:cond delay="6000"/>
                            </p:stCondLst>
                            <p:childTnLst>
                              <p:par>
                                <p:cTn id="29" presetID="20" presetClass="entr" presetSubtype="0" fill="hold" grpId="0" nodeType="afterEffect">
                                  <p:stCondLst>
                                    <p:cond delay="2000"/>
                                  </p:stCondLst>
                                  <p:childTnLst>
                                    <p:set>
                                      <p:cBhvr>
                                        <p:cTn id="30" dur="1" fill="hold">
                                          <p:stCondLst>
                                            <p:cond delay="0"/>
                                          </p:stCondLst>
                                        </p:cTn>
                                        <p:tgtEl>
                                          <p:spTgt spid="15"/>
                                        </p:tgtEl>
                                        <p:attrNameLst>
                                          <p:attrName>style.visibility</p:attrName>
                                        </p:attrNameLst>
                                      </p:cBhvr>
                                      <p:to>
                                        <p:strVal val="visible"/>
                                      </p:to>
                                    </p:set>
                                    <p:animEffect transition="in" filter="wedge">
                                      <p:cBhvr>
                                        <p:cTn id="31" dur="1000"/>
                                        <p:tgtEl>
                                          <p:spTgt spid="15"/>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2" grpId="0" animBg="1"/>
      <p:bldP spid="10" grpId="0"/>
      <p:bldP spid="13" grpId="0" animBg="1"/>
      <p:bldP spid="14" grpId="0"/>
      <p:bldP spid="15" grpId="0" animBg="1"/>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81000" y="1807535"/>
            <a:ext cx="8382000" cy="1350335"/>
          </a:xfrm>
          <a:prstGeom prst="roundRect">
            <a:avLst/>
          </a:prstGeom>
          <a:no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533400" y="2083981"/>
            <a:ext cx="8077200" cy="904863"/>
          </a:xfrm>
          <a:prstGeom prst="rect">
            <a:avLst/>
          </a:prstGeom>
          <a:noFill/>
          <a:scene3d>
            <a:camera prst="orthographicFront"/>
            <a:lightRig rig="threePt" dir="t"/>
          </a:scene3d>
          <a:sp3d prstMaterial="matte"/>
        </p:spPr>
        <p:txBody>
          <a:bodyPr wrap="square">
            <a:spAutoFit/>
          </a:bodyPr>
          <a:lstStyle/>
          <a:p>
            <a:pPr marL="342900" indent="-342900" fontAlgn="auto">
              <a:lnSpc>
                <a:spcPct val="80000"/>
              </a:lnSpc>
              <a:spcBef>
                <a:spcPts val="0"/>
              </a:spcBef>
              <a:spcAft>
                <a:spcPts val="0"/>
              </a:spcAft>
              <a:defRPr/>
            </a:pPr>
            <a:r>
              <a:rPr lang="en-US" sz="1600" dirty="0">
                <a:latin typeface="Arial" pitchFamily="34" charset="0"/>
                <a:cs typeface="Arial" pitchFamily="34" charset="0"/>
              </a:rPr>
              <a:t>The electronic computer is a technological triumph that scientists have developed,</a:t>
            </a:r>
          </a:p>
          <a:p>
            <a:pPr marL="342900" indent="-342900" fontAlgn="auto">
              <a:lnSpc>
                <a:spcPct val="80000"/>
              </a:lnSpc>
              <a:spcBef>
                <a:spcPts val="0"/>
              </a:spcBef>
              <a:spcAft>
                <a:spcPts val="0"/>
              </a:spcAft>
              <a:defRPr/>
            </a:pPr>
            <a:endParaRPr lang="en-US" sz="1600" dirty="0">
              <a:latin typeface="Arial" pitchFamily="34" charset="0"/>
              <a:cs typeface="Arial" pitchFamily="34" charset="0"/>
            </a:endParaRPr>
          </a:p>
          <a:p>
            <a:pPr marL="342900" indent="-342900" fontAlgn="auto">
              <a:lnSpc>
                <a:spcPct val="80000"/>
              </a:lnSpc>
              <a:spcBef>
                <a:spcPts val="0"/>
              </a:spcBef>
              <a:spcAft>
                <a:spcPts val="0"/>
              </a:spcAft>
              <a:defRPr/>
            </a:pPr>
            <a:r>
              <a:rPr lang="en-US" sz="1600" u="sng" dirty="0">
                <a:latin typeface="Arial" pitchFamily="34" charset="0"/>
                <a:cs typeface="Arial" pitchFamily="34" charset="0"/>
              </a:rPr>
              <a:t>mastered</a:t>
            </a:r>
            <a:r>
              <a:rPr lang="en-US" sz="1600" dirty="0">
                <a:latin typeface="Arial" pitchFamily="34" charset="0"/>
                <a:cs typeface="Arial" pitchFamily="34" charset="0"/>
              </a:rPr>
              <a:t>,  and  </a:t>
            </a:r>
            <a:r>
              <a:rPr lang="en-US" sz="1600" u="sng" dirty="0">
                <a:latin typeface="Arial" pitchFamily="34" charset="0"/>
                <a:cs typeface="Arial" pitchFamily="34" charset="0"/>
              </a:rPr>
              <a:t>then put it</a:t>
            </a:r>
            <a:r>
              <a:rPr lang="en-US" sz="1600" dirty="0">
                <a:latin typeface="Arial" pitchFamily="34" charset="0"/>
                <a:cs typeface="Arial" pitchFamily="34" charset="0"/>
              </a:rPr>
              <a:t>  to  </a:t>
            </a:r>
            <a:r>
              <a:rPr lang="en-US" sz="1600" u="sng" dirty="0">
                <a:latin typeface="Arial" pitchFamily="34" charset="0"/>
                <a:cs typeface="Arial" pitchFamily="34" charset="0"/>
              </a:rPr>
              <a:t>constantly</a:t>
            </a:r>
            <a:r>
              <a:rPr lang="en-US" sz="1600" dirty="0">
                <a:latin typeface="Arial" pitchFamily="34" charset="0"/>
                <a:cs typeface="Arial" pitchFamily="34" charset="0"/>
              </a:rPr>
              <a:t>   </a:t>
            </a:r>
            <a:r>
              <a:rPr lang="en-US" sz="1600" u="sng" dirty="0">
                <a:latin typeface="Arial" pitchFamily="34" charset="0"/>
                <a:cs typeface="Arial" pitchFamily="34" charset="0"/>
              </a:rPr>
              <a:t>increasing</a:t>
            </a:r>
            <a:r>
              <a:rPr lang="en-US" sz="1600" dirty="0">
                <a:latin typeface="Arial" pitchFamily="34" charset="0"/>
                <a:cs typeface="Arial" pitchFamily="34" charset="0"/>
              </a:rPr>
              <a:t> use.   </a:t>
            </a:r>
            <a:r>
              <a:rPr lang="en-US" sz="1600" u="sng" dirty="0">
                <a:latin typeface="Arial" pitchFamily="34" charset="0"/>
                <a:cs typeface="Arial" pitchFamily="34" charset="0"/>
              </a:rPr>
              <a:t>No Error.</a:t>
            </a:r>
          </a:p>
          <a:p>
            <a:pPr marL="342900" indent="-342900" fontAlgn="auto">
              <a:lnSpc>
                <a:spcPct val="80000"/>
              </a:lnSpc>
              <a:spcBef>
                <a:spcPts val="0"/>
              </a:spcBef>
              <a:spcAft>
                <a:spcPts val="0"/>
              </a:spcAft>
              <a:defRPr/>
            </a:pPr>
            <a:r>
              <a:rPr lang="en-US" sz="1600" dirty="0">
                <a:latin typeface="Arial" pitchFamily="34" charset="0"/>
                <a:cs typeface="Arial" pitchFamily="34" charset="0"/>
              </a:rPr>
              <a:t>      A                        B                    C                 D                       E</a:t>
            </a:r>
          </a:p>
        </p:txBody>
      </p:sp>
      <p:sp>
        <p:nvSpPr>
          <p:cNvPr id="12" name="Rounded Rectangle 11"/>
          <p:cNvSpPr/>
          <p:nvPr/>
        </p:nvSpPr>
        <p:spPr>
          <a:xfrm>
            <a:off x="381000" y="3391788"/>
            <a:ext cx="8382000" cy="2615608"/>
          </a:xfrm>
          <a:prstGeom prst="roundRect">
            <a:avLst/>
          </a:prstGeom>
          <a:no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a:spLocks noChangeArrowheads="1"/>
          </p:cNvSpPr>
          <p:nvPr/>
        </p:nvSpPr>
        <p:spPr bwMode="auto">
          <a:xfrm>
            <a:off x="533400" y="3627987"/>
            <a:ext cx="8077199" cy="584775"/>
          </a:xfrm>
          <a:prstGeom prst="rect">
            <a:avLst/>
          </a:prstGeom>
          <a:noFill/>
          <a:ln w="9525">
            <a:noFill/>
            <a:miter lim="800000"/>
            <a:headEnd/>
            <a:tailEnd/>
          </a:ln>
        </p:spPr>
        <p:txBody>
          <a:bodyPr wrap="square">
            <a:spAutoFit/>
          </a:bodyPr>
          <a:lstStyle/>
          <a:p>
            <a:r>
              <a:rPr lang="en-US" sz="1600" dirty="0">
                <a:cs typeface="Arial" charset="0"/>
              </a:rPr>
              <a:t>The error in this sentence occurs at (B), where an unnecessary pronoun is used.</a:t>
            </a:r>
          </a:p>
          <a:p>
            <a:endParaRPr lang="en-US" sz="1600" dirty="0">
              <a:cs typeface="Arial" charset="0"/>
            </a:endParaRPr>
          </a:p>
        </p:txBody>
      </p:sp>
      <p:sp>
        <p:nvSpPr>
          <p:cNvPr id="14" name="Oval 13"/>
          <p:cNvSpPr/>
          <p:nvPr/>
        </p:nvSpPr>
        <p:spPr>
          <a:xfrm>
            <a:off x="1862469" y="2379244"/>
            <a:ext cx="1295400" cy="6096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itle 12"/>
          <p:cNvSpPr>
            <a:spLocks noGrp="1"/>
          </p:cNvSpPr>
          <p:nvPr>
            <p:ph type="title"/>
          </p:nvPr>
        </p:nvSpPr>
        <p:spPr/>
        <p:txBody>
          <a:bodyPr/>
          <a:lstStyle/>
          <a:p>
            <a:r>
              <a:rPr lang="en-US" dirty="0" smtClean="0"/>
              <a:t>Writing Skills Section: </a:t>
            </a:r>
            <a:r>
              <a:rPr lang="en-US" sz="2800" dirty="0" smtClean="0"/>
              <a:t>Identifying Sentence Errors</a:t>
            </a:r>
            <a:endParaRPr lang="en-US" dirty="0"/>
          </a:p>
        </p:txBody>
      </p:sp>
      <p:sp>
        <p:nvSpPr>
          <p:cNvPr id="15" name="TextBox 14"/>
          <p:cNvSpPr txBox="1"/>
          <p:nvPr/>
        </p:nvSpPr>
        <p:spPr>
          <a:xfrm>
            <a:off x="533400" y="4359349"/>
            <a:ext cx="7579242" cy="1323439"/>
          </a:xfrm>
          <a:prstGeom prst="rect">
            <a:avLst/>
          </a:prstGeom>
          <a:noFill/>
        </p:spPr>
        <p:txBody>
          <a:bodyPr wrap="square" rtlCol="0">
            <a:spAutoFit/>
          </a:bodyPr>
          <a:lstStyle/>
          <a:p>
            <a:r>
              <a:rPr lang="en-US" sz="1600" dirty="0" smtClean="0">
                <a:cs typeface="Arial" charset="0"/>
              </a:rPr>
              <a:t>The object of the verb “have . . . put” (like the object of the verbs “have developed” and “have . . . Mastered”) is the relative pronoun “that,” which refers to “technological triumph.”</a:t>
            </a:r>
          </a:p>
          <a:p>
            <a:endParaRPr lang="en-US" sz="1600" dirty="0" smtClean="0">
              <a:cs typeface="Arial" charset="0"/>
            </a:endParaRPr>
          </a:p>
          <a:p>
            <a:r>
              <a:rPr lang="en-US" sz="1600" dirty="0" smtClean="0">
                <a:cs typeface="Arial" charset="0"/>
              </a:rPr>
              <a:t>The pronoun “it” is therefore unnecessarily inserted after “put.”</a:t>
            </a:r>
            <a:endParaRPr lang="en-US" sz="1600" dirty="0" smtClean="0">
              <a:solidFill>
                <a:schemeClr val="bg1"/>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childTnLst>
                          </p:cTn>
                        </p:par>
                        <p:par>
                          <p:cTn id="18" fill="hold">
                            <p:stCondLst>
                              <p:cond delay="2000"/>
                            </p:stCondLst>
                            <p:childTnLst>
                              <p:par>
                                <p:cTn id="19" presetID="20"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edge">
                                      <p:cBhvr>
                                        <p:cTn id="21" dur="500"/>
                                        <p:tgtEl>
                                          <p:spTgt spid="1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0" grpId="0"/>
      <p:bldP spid="14"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smtClean="0">
                <a:latin typeface="Arial" pitchFamily="34" charset="0"/>
                <a:ea typeface="ＭＳ Ｐゴシック" pitchFamily="34" charset="-128"/>
                <a:cs typeface="Arial" pitchFamily="34" charset="0"/>
              </a:rPr>
              <a:t>A Brief Overview of the Presentation</a:t>
            </a:r>
          </a:p>
        </p:txBody>
      </p:sp>
      <p:sp>
        <p:nvSpPr>
          <p:cNvPr id="15363" name="Content Placeholder 3"/>
          <p:cNvSpPr>
            <a:spLocks noGrp="1"/>
          </p:cNvSpPr>
          <p:nvPr>
            <p:ph idx="1"/>
          </p:nvPr>
        </p:nvSpPr>
        <p:spPr>
          <a:xfrm>
            <a:off x="457200" y="1600200"/>
            <a:ext cx="4525963" cy="4667250"/>
          </a:xfrm>
        </p:spPr>
        <p:txBody>
          <a:bodyPr/>
          <a:lstStyle/>
          <a:p>
            <a:pPr marL="228600" indent="-228600"/>
            <a:r>
              <a:rPr lang="en-US" sz="2800" dirty="0" smtClean="0">
                <a:cs typeface="Arial" charset="0"/>
              </a:rPr>
              <a:t>What is the PSAT/NMSQT?</a:t>
            </a:r>
          </a:p>
          <a:p>
            <a:pPr marL="228600" indent="-228600"/>
            <a:r>
              <a:rPr lang="en-US" sz="2800" dirty="0" smtClean="0">
                <a:cs typeface="Arial" charset="0"/>
              </a:rPr>
              <a:t>Skills Tested on the PSAT/NMSQT</a:t>
            </a:r>
          </a:p>
          <a:p>
            <a:pPr marL="228600" indent="-228600"/>
            <a:r>
              <a:rPr lang="en-US" sz="2800" dirty="0" smtClean="0">
                <a:cs typeface="Arial" charset="0"/>
              </a:rPr>
              <a:t>Sample PSAT/NMSQT Questions</a:t>
            </a:r>
          </a:p>
          <a:p>
            <a:pPr marL="228600" indent="-228600"/>
            <a:r>
              <a:rPr lang="en-US" sz="2800" dirty="0" smtClean="0">
                <a:cs typeface="Arial" charset="0"/>
              </a:rPr>
              <a:t>Test Preparation Strategies</a:t>
            </a:r>
            <a:endParaRPr lang="en-US" dirty="0" smtClean="0">
              <a:cs typeface="Arial" charset="0"/>
            </a:endParaRPr>
          </a:p>
          <a:p>
            <a:pPr marL="515938" lvl="1" indent="-287338" eaLnBrk="1" hangingPunct="1">
              <a:buFont typeface="Arial" pitchFamily="34" charset="0"/>
              <a:buChar char="•"/>
            </a:pPr>
            <a:endParaRPr lang="en-US" dirty="0" smtClean="0">
              <a:latin typeface="Arial" pitchFamily="34" charset="0"/>
              <a:ea typeface="Arial" pitchFamily="34" charset="0"/>
              <a:cs typeface="Arial" pitchFamily="34" charset="0"/>
            </a:endParaRPr>
          </a:p>
          <a:p>
            <a:pPr marL="228600" indent="-228600" eaLnBrk="1" hangingPunct="1"/>
            <a:endParaRPr lang="en-US" dirty="0" smtClean="0">
              <a:latin typeface="Arial" pitchFamily="34" charset="0"/>
              <a:ea typeface="ＭＳ Ｐゴシック" pitchFamily="34" charset="-128"/>
              <a:cs typeface="Arial" pitchFamily="34" charset="0"/>
            </a:endParaRPr>
          </a:p>
          <a:p>
            <a:pPr marL="228600" indent="-228600" eaLnBrk="1" hangingPunct="1"/>
            <a:endParaRPr lang="en-US" dirty="0" smtClean="0">
              <a:latin typeface="Arial" pitchFamily="34" charset="0"/>
              <a:ea typeface="ＭＳ Ｐゴシック" pitchFamily="34" charset="-128"/>
              <a:cs typeface="Arial" pitchFamily="34" charset="0"/>
            </a:endParaRPr>
          </a:p>
        </p:txBody>
      </p:sp>
      <p:pic>
        <p:nvPicPr>
          <p:cNvPr id="10" name="Picture 9" descr="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3037" y="2257490"/>
            <a:ext cx="4638542" cy="378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bwMode="auto">
          <a:xfrm>
            <a:off x="457200" y="1324628"/>
            <a:ext cx="8145463" cy="738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1775" marR="0" lvl="0" indent="-231775" algn="l" defTabSz="457200" rtl="0" eaLnBrk="1" fontAlgn="base" latinLnBrk="0" hangingPunct="1">
              <a:lnSpc>
                <a:spcPct val="100000"/>
              </a:lnSpc>
              <a:spcBef>
                <a:spcPct val="0"/>
              </a:spcBef>
              <a:spcAft>
                <a:spcPts val="1600"/>
              </a:spcAft>
              <a:buClr>
                <a:srgbClr val="28AEED"/>
              </a:buClr>
              <a:buSzTx/>
              <a:buFont typeface="Wingdings" pitchFamily="2" charset="2"/>
              <a:buNone/>
              <a:tabLst/>
              <a:defRPr/>
            </a:pPr>
            <a:r>
              <a:rPr kumimoji="0" lang="en-US" sz="2200" b="1" i="1" u="none" strike="noStrike" kern="1200" cap="none" spc="0" normalizeH="0" baseline="0" noProof="0" smtClean="0">
                <a:ln>
                  <a:noFill/>
                </a:ln>
                <a:solidFill>
                  <a:schemeClr val="bg1"/>
                </a:solidFill>
                <a:effectLst/>
                <a:uLnTx/>
                <a:uFillTx/>
                <a:latin typeface="Arial" pitchFamily="34" charset="0"/>
                <a:ea typeface="ＭＳ Ｐゴシック" pitchFamily="34" charset="-128"/>
                <a:cs typeface="Arial" pitchFamily="34" charset="0"/>
              </a:rPr>
              <a:t>Notify students and parents about the PSAT/NMSQT </a:t>
            </a:r>
            <a:r>
              <a:rPr kumimoji="0" lang="en-US" sz="2200" b="0" i="0" u="none" strike="noStrike" kern="1200" cap="none" spc="0" normalizeH="0" baseline="30000" noProof="0" smtClean="0">
                <a:ln>
                  <a:noFill/>
                </a:ln>
                <a:solidFill>
                  <a:schemeClr val="bg1"/>
                </a:solidFill>
                <a:effectLst/>
                <a:uLnTx/>
                <a:uFillTx/>
                <a:latin typeface="Arial" pitchFamily="34" charset="0"/>
                <a:ea typeface="ＭＳ Ｐゴシック" pitchFamily="34" charset="-128"/>
                <a:cs typeface="Arial" pitchFamily="34" charset="0"/>
              </a:rPr>
              <a:t>®</a:t>
            </a:r>
            <a:r>
              <a:rPr kumimoji="0" lang="en-US" sz="2200" b="1" i="1" u="none" strike="noStrike" kern="1200" cap="none" spc="0" normalizeH="0" baseline="0" noProof="0" smtClean="0">
                <a:ln>
                  <a:noFill/>
                </a:ln>
                <a:solidFill>
                  <a:schemeClr val="bg1"/>
                </a:solidFill>
                <a:effectLst/>
                <a:uLnTx/>
                <a:uFillTx/>
                <a:latin typeface="Arial" pitchFamily="34" charset="0"/>
                <a:ea typeface="ＭＳ Ｐゴシック" pitchFamily="34" charset="-128"/>
                <a:cs typeface="Arial" pitchFamily="34" charset="0"/>
              </a:rPr>
              <a:t>:</a:t>
            </a:r>
            <a:endParaRPr kumimoji="0" lang="en-US" sz="2200" b="0" i="0" u="none" strike="noStrike" kern="1200" cap="none" spc="0" normalizeH="0" baseline="0" noProof="0" dirty="0" smtClean="0">
              <a:ln>
                <a:noFill/>
              </a:ln>
              <a:solidFill>
                <a:schemeClr val="bg1"/>
              </a:solidFill>
              <a:effectLst/>
              <a:uLnTx/>
              <a:uFillTx/>
              <a:latin typeface="Arial" pitchFamily="34" charset="0"/>
              <a:ea typeface="ＭＳ Ｐゴシック" pitchFamily="34" charset="-128"/>
              <a:cs typeface="Arial" pitchFamily="34" charset="0"/>
            </a:endParaRPr>
          </a:p>
        </p:txBody>
      </p:sp>
      <p:sp>
        <p:nvSpPr>
          <p:cNvPr id="13" name="Rectangle 12"/>
          <p:cNvSpPr>
            <a:spLocks noChangeArrowheads="1"/>
          </p:cNvSpPr>
          <p:nvPr/>
        </p:nvSpPr>
        <p:spPr bwMode="auto">
          <a:xfrm>
            <a:off x="4794147" y="2114733"/>
            <a:ext cx="4357791" cy="141289"/>
          </a:xfrm>
          <a:prstGeom prst="rect">
            <a:avLst/>
          </a:prstGeom>
          <a:solidFill>
            <a:srgbClr val="752864"/>
          </a:solidFill>
          <a:ln>
            <a:noFill/>
          </a:ln>
          <a:effectLst>
            <a:outerShdw dist="23000" dir="5400000" rotWithShape="0">
              <a:srgbClr val="808080">
                <a:alpha val="34998"/>
              </a:srgbClr>
            </a:outerShdw>
          </a:effectLst>
          <a:extLst/>
        </p:spPr>
        <p:txBody>
          <a:bodyPr anchor="ctr"/>
          <a:lstStyle/>
          <a:p>
            <a:pPr algn="ctr">
              <a:defRPr/>
            </a:pPr>
            <a:endParaRPr lang="en-US" dirty="0">
              <a:solidFill>
                <a:schemeClr val="lt1"/>
              </a:solidFill>
              <a:latin typeface="+mn-lt"/>
              <a:ea typeface="+mn-ea"/>
            </a:endParaRPr>
          </a:p>
        </p:txBody>
      </p:sp>
      <p:pic>
        <p:nvPicPr>
          <p:cNvPr id="14" name="Picture 4" descr="slide14.png"/>
          <p:cNvPicPr>
            <a:picLocks noChangeAspect="1"/>
          </p:cNvPicPr>
          <p:nvPr/>
        </p:nvPicPr>
        <p:blipFill>
          <a:blip r:embed="rId4"/>
          <a:srcRect/>
          <a:stretch>
            <a:fillRect/>
          </a:stretch>
        </p:blipFill>
        <p:spPr bwMode="auto">
          <a:xfrm>
            <a:off x="4794147" y="2256022"/>
            <a:ext cx="4349853" cy="304366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81001" y="1648506"/>
            <a:ext cx="4307958" cy="1097553"/>
          </a:xfrm>
          <a:prstGeom prst="roundRect">
            <a:avLst/>
          </a:prstGeom>
          <a:no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457201" y="1765961"/>
            <a:ext cx="4082901" cy="757130"/>
          </a:xfrm>
          <a:prstGeom prst="rect">
            <a:avLst/>
          </a:prstGeom>
          <a:noFill/>
          <a:scene3d>
            <a:camera prst="orthographicFront"/>
            <a:lightRig rig="threePt" dir="t"/>
          </a:scene3d>
          <a:sp3d prstMaterial="matte"/>
        </p:spPr>
        <p:txBody>
          <a:bodyPr wrap="square">
            <a:spAutoFit/>
          </a:bodyPr>
          <a:lstStyle/>
          <a:p>
            <a:pPr fontAlgn="auto">
              <a:lnSpc>
                <a:spcPct val="80000"/>
              </a:lnSpc>
              <a:spcBef>
                <a:spcPts val="0"/>
              </a:spcBef>
              <a:spcAft>
                <a:spcPts val="0"/>
              </a:spcAft>
              <a:buFont typeface="Times" pitchFamily="18" charset="0"/>
              <a:buNone/>
              <a:defRPr/>
            </a:pPr>
            <a:r>
              <a:rPr lang="en-US" dirty="0">
                <a:latin typeface="Arial" pitchFamily="34" charset="0"/>
                <a:cs typeface="Arial" pitchFamily="34" charset="0"/>
              </a:rPr>
              <a:t>A few barges still move oil up to Hartford, </a:t>
            </a:r>
            <a:r>
              <a:rPr lang="en-US" u="sng" dirty="0">
                <a:latin typeface="Arial" pitchFamily="34" charset="0"/>
                <a:cs typeface="Arial" pitchFamily="34" charset="0"/>
              </a:rPr>
              <a:t>but in the old days they had more traffic then</a:t>
            </a:r>
            <a:r>
              <a:rPr lang="en-US" dirty="0">
                <a:latin typeface="Arial" pitchFamily="34" charset="0"/>
                <a:cs typeface="Arial" pitchFamily="34" charset="0"/>
              </a:rPr>
              <a:t>.</a:t>
            </a:r>
          </a:p>
        </p:txBody>
      </p:sp>
      <p:sp>
        <p:nvSpPr>
          <p:cNvPr id="12" name="Rounded Rectangle 11"/>
          <p:cNvSpPr/>
          <p:nvPr/>
        </p:nvSpPr>
        <p:spPr>
          <a:xfrm>
            <a:off x="381001" y="3338623"/>
            <a:ext cx="4307958" cy="2376377"/>
          </a:xfrm>
          <a:prstGeom prst="roundRect">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a:spLocks noChangeArrowheads="1"/>
          </p:cNvSpPr>
          <p:nvPr/>
        </p:nvSpPr>
        <p:spPr bwMode="auto">
          <a:xfrm>
            <a:off x="533400" y="3451930"/>
            <a:ext cx="4155559" cy="1077218"/>
          </a:xfrm>
          <a:prstGeom prst="rect">
            <a:avLst/>
          </a:prstGeom>
          <a:noFill/>
          <a:ln w="9525">
            <a:noFill/>
            <a:miter lim="800000"/>
            <a:headEnd/>
            <a:tailEnd/>
          </a:ln>
        </p:spPr>
        <p:txBody>
          <a:bodyPr wrap="square">
            <a:spAutoFit/>
          </a:bodyPr>
          <a:lstStyle/>
          <a:p>
            <a:pPr>
              <a:spcBef>
                <a:spcPct val="50000"/>
              </a:spcBef>
            </a:pPr>
            <a:r>
              <a:rPr lang="en-US" sz="1600" dirty="0">
                <a:cs typeface="Arial" charset="0"/>
              </a:rPr>
              <a:t>(Note: In this question type, the first choice (A) always repeats the underlined phrase exactly, indicating that there should be no change</a:t>
            </a:r>
            <a:r>
              <a:rPr lang="en-US" sz="1600" dirty="0" smtClean="0">
                <a:cs typeface="Arial" charset="0"/>
              </a:rPr>
              <a:t>.)</a:t>
            </a:r>
            <a:endParaRPr lang="en-US" sz="1600" dirty="0">
              <a:cs typeface="Arial" charset="0"/>
            </a:endParaRPr>
          </a:p>
        </p:txBody>
      </p:sp>
      <p:sp>
        <p:nvSpPr>
          <p:cNvPr id="13" name="Rounded Rectangle 12"/>
          <p:cNvSpPr/>
          <p:nvPr/>
        </p:nvSpPr>
        <p:spPr>
          <a:xfrm>
            <a:off x="4890976" y="1909322"/>
            <a:ext cx="3872023" cy="3226203"/>
          </a:xfrm>
          <a:prstGeom prst="roundRect">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5071731" y="2144526"/>
            <a:ext cx="3615069" cy="2850011"/>
          </a:xfrm>
          <a:prstGeom prst="rect">
            <a:avLst/>
          </a:prstGeom>
        </p:spPr>
        <p:txBody>
          <a:bodyPr wrap="square">
            <a:spAutoFit/>
          </a:bodyPr>
          <a:lstStyle/>
          <a:p>
            <a:pPr marL="342900" indent="-342900" fontAlgn="auto">
              <a:lnSpc>
                <a:spcPct val="80000"/>
              </a:lnSpc>
              <a:spcBef>
                <a:spcPts val="0"/>
              </a:spcBef>
              <a:spcAft>
                <a:spcPts val="0"/>
              </a:spcAft>
              <a:buFont typeface="Times" pitchFamily="18" charset="0"/>
              <a:buAutoNum type="alphaUcParenBoth"/>
              <a:defRPr/>
            </a:pPr>
            <a:r>
              <a:rPr lang="en-US" sz="1600" dirty="0">
                <a:latin typeface="Arial" pitchFamily="34" charset="0"/>
                <a:cs typeface="Arial" pitchFamily="34" charset="0"/>
              </a:rPr>
              <a:t>but in the old days they had more traffic then</a:t>
            </a:r>
          </a:p>
          <a:p>
            <a:pPr marL="342900" indent="-342900" fontAlgn="auto">
              <a:lnSpc>
                <a:spcPct val="80000"/>
              </a:lnSpc>
              <a:spcBef>
                <a:spcPts val="0"/>
              </a:spcBef>
              <a:spcAft>
                <a:spcPts val="0"/>
              </a:spcAft>
              <a:defRPr/>
            </a:pPr>
            <a:endParaRPr lang="en-US" sz="1600" dirty="0">
              <a:latin typeface="Arial" pitchFamily="34" charset="0"/>
              <a:cs typeface="Arial" pitchFamily="34" charset="0"/>
            </a:endParaRPr>
          </a:p>
          <a:p>
            <a:pPr marL="342900" indent="-342900" fontAlgn="auto">
              <a:lnSpc>
                <a:spcPct val="80000"/>
              </a:lnSpc>
              <a:spcBef>
                <a:spcPts val="0"/>
              </a:spcBef>
              <a:spcAft>
                <a:spcPts val="0"/>
              </a:spcAft>
              <a:buFont typeface="Times" pitchFamily="18" charset="0"/>
              <a:buAutoNum type="alphaUcParenBoth" startAt="2"/>
              <a:defRPr/>
            </a:pPr>
            <a:r>
              <a:rPr lang="en-US" sz="1600" dirty="0">
                <a:latin typeface="Arial" pitchFamily="34" charset="0"/>
                <a:cs typeface="Arial" pitchFamily="34" charset="0"/>
              </a:rPr>
              <a:t>but in the old days traffic was heavier</a:t>
            </a:r>
          </a:p>
          <a:p>
            <a:pPr marL="342900" indent="-342900" fontAlgn="auto">
              <a:lnSpc>
                <a:spcPct val="80000"/>
              </a:lnSpc>
              <a:spcBef>
                <a:spcPts val="0"/>
              </a:spcBef>
              <a:spcAft>
                <a:spcPts val="0"/>
              </a:spcAft>
              <a:defRPr/>
            </a:pPr>
            <a:endParaRPr lang="en-US" sz="1600" dirty="0">
              <a:latin typeface="Arial" pitchFamily="34" charset="0"/>
              <a:cs typeface="Arial" pitchFamily="34" charset="0"/>
            </a:endParaRPr>
          </a:p>
          <a:p>
            <a:pPr marL="342900" indent="-342900" fontAlgn="auto">
              <a:lnSpc>
                <a:spcPct val="80000"/>
              </a:lnSpc>
              <a:spcBef>
                <a:spcPts val="0"/>
              </a:spcBef>
              <a:spcAft>
                <a:spcPts val="0"/>
              </a:spcAft>
              <a:buFont typeface="Times" pitchFamily="18" charset="0"/>
              <a:buAutoNum type="alphaUcParenBoth" startAt="3"/>
              <a:defRPr/>
            </a:pPr>
            <a:r>
              <a:rPr lang="en-US" sz="1600" dirty="0">
                <a:latin typeface="Arial" pitchFamily="34" charset="0"/>
                <a:cs typeface="Arial" pitchFamily="34" charset="0"/>
              </a:rPr>
              <a:t>but in the old days they had a lot more</a:t>
            </a:r>
          </a:p>
          <a:p>
            <a:pPr marL="342900" indent="-342900" fontAlgn="auto">
              <a:lnSpc>
                <a:spcPct val="80000"/>
              </a:lnSpc>
              <a:spcBef>
                <a:spcPts val="0"/>
              </a:spcBef>
              <a:spcAft>
                <a:spcPts val="0"/>
              </a:spcAft>
              <a:defRPr/>
            </a:pPr>
            <a:endParaRPr lang="en-US" sz="1600" dirty="0">
              <a:latin typeface="Arial" pitchFamily="34" charset="0"/>
              <a:cs typeface="Arial" pitchFamily="34" charset="0"/>
            </a:endParaRPr>
          </a:p>
          <a:p>
            <a:pPr marL="342900" indent="-342900" fontAlgn="auto">
              <a:lnSpc>
                <a:spcPct val="80000"/>
              </a:lnSpc>
              <a:spcBef>
                <a:spcPts val="0"/>
              </a:spcBef>
              <a:spcAft>
                <a:spcPts val="0"/>
              </a:spcAft>
              <a:buFont typeface="Times" pitchFamily="18" charset="0"/>
              <a:buAutoNum type="alphaUcParenBoth" startAt="4"/>
              <a:defRPr/>
            </a:pPr>
            <a:r>
              <a:rPr lang="en-US" sz="1600" dirty="0">
                <a:latin typeface="Arial" pitchFamily="34" charset="0"/>
                <a:cs typeface="Arial" pitchFamily="34" charset="0"/>
              </a:rPr>
              <a:t>whereas the traffic was a lot more in the old days</a:t>
            </a:r>
          </a:p>
          <a:p>
            <a:pPr marL="342900" indent="-342900" fontAlgn="auto">
              <a:lnSpc>
                <a:spcPct val="80000"/>
              </a:lnSpc>
              <a:spcBef>
                <a:spcPts val="0"/>
              </a:spcBef>
              <a:spcAft>
                <a:spcPts val="0"/>
              </a:spcAft>
              <a:defRPr/>
            </a:pPr>
            <a:endParaRPr lang="en-US" sz="1600" dirty="0">
              <a:latin typeface="Arial" pitchFamily="34" charset="0"/>
              <a:cs typeface="Arial" pitchFamily="34" charset="0"/>
            </a:endParaRPr>
          </a:p>
          <a:p>
            <a:pPr marL="339725" indent="-339725" fontAlgn="auto">
              <a:lnSpc>
                <a:spcPct val="80000"/>
              </a:lnSpc>
              <a:spcBef>
                <a:spcPts val="0"/>
              </a:spcBef>
              <a:spcAft>
                <a:spcPts val="0"/>
              </a:spcAft>
              <a:buFont typeface="Times" pitchFamily="18" charset="0"/>
              <a:buNone/>
              <a:defRPr/>
            </a:pPr>
            <a:r>
              <a:rPr lang="en-US" sz="1600" dirty="0">
                <a:latin typeface="Arial" pitchFamily="34" charset="0"/>
                <a:cs typeface="Arial" pitchFamily="34" charset="0"/>
              </a:rPr>
              <a:t>(E) whereas then there was more traffic in the old days</a:t>
            </a:r>
          </a:p>
        </p:txBody>
      </p:sp>
      <p:sp>
        <p:nvSpPr>
          <p:cNvPr id="15" name="Oval 14"/>
          <p:cNvSpPr/>
          <p:nvPr/>
        </p:nvSpPr>
        <p:spPr>
          <a:xfrm>
            <a:off x="5018565" y="2615609"/>
            <a:ext cx="457200" cy="4572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itle 15"/>
          <p:cNvSpPr>
            <a:spLocks noGrp="1"/>
          </p:cNvSpPr>
          <p:nvPr>
            <p:ph type="title"/>
          </p:nvPr>
        </p:nvSpPr>
        <p:spPr/>
        <p:txBody>
          <a:bodyPr/>
          <a:lstStyle/>
          <a:p>
            <a:r>
              <a:rPr lang="en-US" dirty="0" smtClean="0"/>
              <a:t>Writing Skills Section:</a:t>
            </a:r>
            <a:r>
              <a:rPr lang="en-US" sz="2800" dirty="0" smtClean="0"/>
              <a:t> Improving Sentences</a:t>
            </a:r>
            <a:endParaRPr lang="en-US" dirty="0"/>
          </a:p>
        </p:txBody>
      </p:sp>
      <p:sp>
        <p:nvSpPr>
          <p:cNvPr id="17" name="TextBox 16"/>
          <p:cNvSpPr txBox="1">
            <a:spLocks noChangeArrowheads="1"/>
          </p:cNvSpPr>
          <p:nvPr/>
        </p:nvSpPr>
        <p:spPr bwMode="auto">
          <a:xfrm>
            <a:off x="533400" y="4529147"/>
            <a:ext cx="4003160" cy="1077218"/>
          </a:xfrm>
          <a:prstGeom prst="rect">
            <a:avLst/>
          </a:prstGeom>
          <a:noFill/>
          <a:ln w="9525">
            <a:noFill/>
            <a:miter lim="800000"/>
            <a:headEnd/>
            <a:tailEnd/>
          </a:ln>
        </p:spPr>
        <p:txBody>
          <a:bodyPr wrap="square">
            <a:spAutoFit/>
          </a:bodyPr>
          <a:lstStyle/>
          <a:p>
            <a:pPr>
              <a:spcBef>
                <a:spcPct val="50000"/>
              </a:spcBef>
            </a:pPr>
            <a:r>
              <a:rPr lang="en-US" sz="1600" dirty="0" smtClean="0">
                <a:cs typeface="Arial" charset="0"/>
              </a:rPr>
              <a:t>Choice </a:t>
            </a:r>
            <a:r>
              <a:rPr lang="en-US" sz="1600" dirty="0">
                <a:cs typeface="Arial" charset="0"/>
              </a:rPr>
              <a:t>(B) is correct. It avoids the errors of the original by eliminating both the unnecessary adverb, “then,” and the vague pronoun, “they.”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childTnLst>
                          </p:cTn>
                        </p:par>
                        <p:par>
                          <p:cTn id="16" fill="hold">
                            <p:stCondLst>
                              <p:cond delay="50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000"/>
                                        <p:tgtEl>
                                          <p:spTgt spid="14"/>
                                        </p:tgtEl>
                                      </p:cBhvr>
                                    </p:animEffect>
                                  </p:childTnLst>
                                </p:cTn>
                              </p:par>
                            </p:childTnLst>
                          </p:cTn>
                        </p:par>
                        <p:par>
                          <p:cTn id="20" fill="hold">
                            <p:stCondLst>
                              <p:cond delay="7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childTnLst>
                                </p:cTn>
                              </p:par>
                            </p:childTnLst>
                          </p:cTn>
                        </p:par>
                        <p:par>
                          <p:cTn id="24" fill="hold">
                            <p:stCondLst>
                              <p:cond delay="9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par>
                          <p:cTn id="28" fill="hold">
                            <p:stCondLst>
                              <p:cond delay="11000"/>
                            </p:stCondLst>
                            <p:childTnLst>
                              <p:par>
                                <p:cTn id="29" presetID="20" presetClass="entr" presetSubtype="0" fill="hold" grpId="0" nodeType="afterEffect">
                                  <p:stCondLst>
                                    <p:cond delay="2000"/>
                                  </p:stCondLst>
                                  <p:childTnLst>
                                    <p:set>
                                      <p:cBhvr>
                                        <p:cTn id="30" dur="1" fill="hold">
                                          <p:stCondLst>
                                            <p:cond delay="0"/>
                                          </p:stCondLst>
                                        </p:cTn>
                                        <p:tgtEl>
                                          <p:spTgt spid="15"/>
                                        </p:tgtEl>
                                        <p:attrNameLst>
                                          <p:attrName>style.visibility</p:attrName>
                                        </p:attrNameLst>
                                      </p:cBhvr>
                                      <p:to>
                                        <p:strVal val="visible"/>
                                      </p:to>
                                    </p:set>
                                    <p:animEffect transition="in" filter="wedge">
                                      <p:cBhvr>
                                        <p:cTn id="31" dur="2000"/>
                                        <p:tgtEl>
                                          <p:spTgt spid="15"/>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2" grpId="0" animBg="1"/>
      <p:bldP spid="10" grpId="0"/>
      <p:bldP spid="13" grpId="0" animBg="1"/>
      <p:bldP spid="14" grpId="0"/>
      <p:bldP spid="15" grpId="0" animBg="1"/>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81000" y="1316038"/>
            <a:ext cx="8382000" cy="1066800"/>
          </a:xfrm>
          <a:prstGeom prst="roundRect">
            <a:avLst/>
          </a:pr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457200" y="1397926"/>
            <a:ext cx="8077200" cy="830997"/>
          </a:xfrm>
          <a:prstGeom prst="rect">
            <a:avLst/>
          </a:prstGeom>
          <a:noFill/>
          <a:scene3d>
            <a:camera prst="orthographicFront"/>
            <a:lightRig rig="threePt" dir="t"/>
          </a:scene3d>
          <a:sp3d prstMaterial="matte"/>
        </p:spPr>
        <p:txBody>
          <a:bodyPr>
            <a:spAutoFit/>
          </a:bodyPr>
          <a:lstStyle/>
          <a:p>
            <a:pPr fontAlgn="auto">
              <a:spcBef>
                <a:spcPts val="0"/>
              </a:spcBef>
              <a:spcAft>
                <a:spcPts val="0"/>
              </a:spcAft>
              <a:buFont typeface="Times" pitchFamily="18" charset="0"/>
              <a:buNone/>
              <a:defRPr/>
            </a:pPr>
            <a:r>
              <a:rPr lang="en-US" sz="1600" b="1" dirty="0">
                <a:latin typeface="Arial" pitchFamily="34" charset="0"/>
                <a:cs typeface="Arial" pitchFamily="34" charset="0"/>
              </a:rPr>
              <a:t>(1)</a:t>
            </a:r>
            <a:r>
              <a:rPr lang="en-US" sz="1600" dirty="0">
                <a:latin typeface="Arial" pitchFamily="34" charset="0"/>
                <a:cs typeface="Arial" pitchFamily="34" charset="0"/>
              </a:rPr>
              <a:t> The last century was a time of great technological progress.  </a:t>
            </a:r>
            <a:r>
              <a:rPr lang="en-US" sz="1600" b="1" dirty="0">
                <a:latin typeface="Arial" pitchFamily="34" charset="0"/>
                <a:cs typeface="Arial" pitchFamily="34" charset="0"/>
              </a:rPr>
              <a:t>(2)</a:t>
            </a:r>
            <a:r>
              <a:rPr lang="en-US" sz="1600" dirty="0">
                <a:latin typeface="Arial" pitchFamily="34" charset="0"/>
                <a:cs typeface="Arial" pitchFamily="34" charset="0"/>
              </a:rPr>
              <a:t> Life is more convenient, comfortable, and efficient today than ever before.  </a:t>
            </a:r>
            <a:r>
              <a:rPr lang="en-US" sz="1600" b="1" dirty="0">
                <a:latin typeface="Arial" pitchFamily="34" charset="0"/>
                <a:cs typeface="Arial" pitchFamily="34" charset="0"/>
              </a:rPr>
              <a:t>(3)</a:t>
            </a:r>
            <a:r>
              <a:rPr lang="en-US" sz="1600" dirty="0">
                <a:latin typeface="Arial" pitchFamily="34" charset="0"/>
                <a:cs typeface="Arial" pitchFamily="34" charset="0"/>
              </a:rPr>
              <a:t> Yet this has created new concerns.</a:t>
            </a:r>
          </a:p>
        </p:txBody>
      </p:sp>
      <p:sp>
        <p:nvSpPr>
          <p:cNvPr id="12" name="Rounded Rectangle 11"/>
          <p:cNvSpPr/>
          <p:nvPr/>
        </p:nvSpPr>
        <p:spPr>
          <a:xfrm>
            <a:off x="5936776" y="2530519"/>
            <a:ext cx="2826224" cy="3038879"/>
          </a:xfrm>
          <a:prstGeom prst="roundRect">
            <a:avLst/>
          </a:prstGeom>
          <a:solidFill>
            <a:schemeClr val="bg1">
              <a:alpha val="85000"/>
            </a:schemeClr>
          </a:solid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a:spLocks noChangeArrowheads="1"/>
          </p:cNvSpPr>
          <p:nvPr/>
        </p:nvSpPr>
        <p:spPr bwMode="auto">
          <a:xfrm>
            <a:off x="6006721" y="2719387"/>
            <a:ext cx="2527680" cy="1569660"/>
          </a:xfrm>
          <a:prstGeom prst="rect">
            <a:avLst/>
          </a:prstGeom>
          <a:noFill/>
          <a:ln w="9525">
            <a:noFill/>
            <a:miter lim="800000"/>
            <a:headEnd/>
            <a:tailEnd/>
          </a:ln>
        </p:spPr>
        <p:txBody>
          <a:bodyPr wrap="square">
            <a:spAutoFit/>
          </a:bodyPr>
          <a:lstStyle/>
          <a:p>
            <a:r>
              <a:rPr lang="en-US" sz="1600" dirty="0">
                <a:cs typeface="Arial" charset="0"/>
              </a:rPr>
              <a:t>Choice (B) is correct. The vague pronoun “this” is replaced by “this progress,” which clearly refers to the progress mentioned in sentence 1.</a:t>
            </a:r>
          </a:p>
        </p:txBody>
      </p:sp>
      <p:sp>
        <p:nvSpPr>
          <p:cNvPr id="13" name="Rounded Rectangle 12"/>
          <p:cNvSpPr/>
          <p:nvPr/>
        </p:nvSpPr>
        <p:spPr>
          <a:xfrm>
            <a:off x="381000" y="2530520"/>
            <a:ext cx="5364707" cy="3501790"/>
          </a:xfrm>
          <a:prstGeom prst="roundRect">
            <a:avLst/>
          </a:prstGeom>
          <a:solidFill>
            <a:schemeClr val="bg1">
              <a:alpha val="85000"/>
            </a:schemeClr>
          </a:solid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609600" y="2719388"/>
            <a:ext cx="5327176" cy="2850011"/>
          </a:xfrm>
          <a:prstGeom prst="rect">
            <a:avLst/>
          </a:prstGeom>
        </p:spPr>
        <p:txBody>
          <a:bodyPr wrap="square">
            <a:spAutoFit/>
          </a:bodyPr>
          <a:lstStyle/>
          <a:p>
            <a:pPr fontAlgn="auto">
              <a:lnSpc>
                <a:spcPct val="80000"/>
              </a:lnSpc>
              <a:spcBef>
                <a:spcPts val="0"/>
              </a:spcBef>
              <a:spcAft>
                <a:spcPts val="0"/>
              </a:spcAft>
              <a:buFont typeface="Times" pitchFamily="18" charset="0"/>
              <a:buNone/>
              <a:defRPr/>
            </a:pPr>
            <a:r>
              <a:rPr lang="en-US" sz="1600" dirty="0">
                <a:latin typeface="Arial" pitchFamily="34" charset="0"/>
                <a:cs typeface="Arial" pitchFamily="34" charset="0"/>
              </a:rPr>
              <a:t>Which of the following versions of sentence 3 (reproduced below) is most effective?</a:t>
            </a:r>
          </a:p>
          <a:p>
            <a:pPr fontAlgn="auto">
              <a:lnSpc>
                <a:spcPct val="80000"/>
              </a:lnSpc>
              <a:spcBef>
                <a:spcPts val="0"/>
              </a:spcBef>
              <a:spcAft>
                <a:spcPts val="0"/>
              </a:spcAft>
              <a:buFont typeface="Times" pitchFamily="18" charset="0"/>
              <a:buNone/>
              <a:defRPr/>
            </a:pPr>
            <a:endParaRPr lang="en-US" sz="1600" dirty="0">
              <a:latin typeface="Arial" pitchFamily="34" charset="0"/>
              <a:cs typeface="Arial" pitchFamily="34" charset="0"/>
            </a:endParaRPr>
          </a:p>
          <a:p>
            <a:pPr fontAlgn="auto">
              <a:lnSpc>
                <a:spcPct val="80000"/>
              </a:lnSpc>
              <a:spcBef>
                <a:spcPts val="0"/>
              </a:spcBef>
              <a:spcAft>
                <a:spcPts val="0"/>
              </a:spcAft>
              <a:buFont typeface="Times" pitchFamily="18" charset="0"/>
              <a:buNone/>
              <a:defRPr/>
            </a:pPr>
            <a:r>
              <a:rPr lang="en-US" sz="1600" i="1" dirty="0" smtClean="0">
                <a:latin typeface="Arial" pitchFamily="34" charset="0"/>
                <a:cs typeface="Arial" pitchFamily="34" charset="0"/>
              </a:rPr>
              <a:t>	</a:t>
            </a:r>
            <a:r>
              <a:rPr lang="en-US" sz="1600" b="1" i="1" dirty="0" smtClean="0">
                <a:latin typeface="Arial" pitchFamily="34" charset="0"/>
                <a:cs typeface="Arial" pitchFamily="34" charset="0"/>
              </a:rPr>
              <a:t>Yet </a:t>
            </a:r>
            <a:r>
              <a:rPr lang="en-US" sz="1600" b="1" i="1" dirty="0">
                <a:latin typeface="Arial" pitchFamily="34" charset="0"/>
                <a:cs typeface="Arial" pitchFamily="34" charset="0"/>
              </a:rPr>
              <a:t>this has created new concerns.</a:t>
            </a:r>
          </a:p>
          <a:p>
            <a:pPr fontAlgn="auto">
              <a:lnSpc>
                <a:spcPct val="80000"/>
              </a:lnSpc>
              <a:spcBef>
                <a:spcPts val="0"/>
              </a:spcBef>
              <a:spcAft>
                <a:spcPts val="0"/>
              </a:spcAft>
              <a:buFont typeface="Times" pitchFamily="18" charset="0"/>
              <a:buNone/>
              <a:defRPr/>
            </a:pPr>
            <a:endParaRPr lang="en-US" sz="1600" dirty="0">
              <a:latin typeface="Arial" pitchFamily="34" charset="0"/>
              <a:cs typeface="Arial" pitchFamily="34" charset="0"/>
            </a:endParaRPr>
          </a:p>
          <a:p>
            <a:pPr marL="342900" indent="-342900" fontAlgn="auto">
              <a:lnSpc>
                <a:spcPct val="80000"/>
              </a:lnSpc>
              <a:spcBef>
                <a:spcPts val="0"/>
              </a:spcBef>
              <a:spcAft>
                <a:spcPts val="0"/>
              </a:spcAft>
              <a:buFont typeface="Times" pitchFamily="18" charset="0"/>
              <a:buAutoNum type="alphaUcParenBoth"/>
              <a:defRPr/>
            </a:pPr>
            <a:r>
              <a:rPr lang="en-US" sz="1600" dirty="0">
                <a:latin typeface="Arial" pitchFamily="34" charset="0"/>
                <a:cs typeface="Arial" pitchFamily="34" charset="0"/>
              </a:rPr>
              <a:t>Although this has created new concerns.</a:t>
            </a:r>
          </a:p>
          <a:p>
            <a:pPr marL="342900" indent="-342900" fontAlgn="auto">
              <a:lnSpc>
                <a:spcPct val="80000"/>
              </a:lnSpc>
              <a:spcBef>
                <a:spcPts val="0"/>
              </a:spcBef>
              <a:spcAft>
                <a:spcPts val="0"/>
              </a:spcAft>
              <a:buFont typeface="Times" pitchFamily="18" charset="0"/>
              <a:buAutoNum type="alphaUcParenBoth"/>
              <a:defRPr/>
            </a:pPr>
            <a:endParaRPr lang="en-US" sz="1600" dirty="0">
              <a:latin typeface="Arial" pitchFamily="34" charset="0"/>
              <a:cs typeface="Arial" pitchFamily="34" charset="0"/>
            </a:endParaRPr>
          </a:p>
          <a:p>
            <a:pPr marL="342900" indent="-342900" fontAlgn="auto">
              <a:lnSpc>
                <a:spcPct val="80000"/>
              </a:lnSpc>
              <a:spcBef>
                <a:spcPts val="0"/>
              </a:spcBef>
              <a:spcAft>
                <a:spcPts val="0"/>
              </a:spcAft>
              <a:buFont typeface="Times" pitchFamily="18" charset="0"/>
              <a:buAutoNum type="alphaUcParenBoth" startAt="2"/>
              <a:defRPr/>
            </a:pPr>
            <a:r>
              <a:rPr lang="en-US" sz="1600" dirty="0">
                <a:latin typeface="Arial" pitchFamily="34" charset="0"/>
                <a:cs typeface="Arial" pitchFamily="34" charset="0"/>
              </a:rPr>
              <a:t>Yet this progress has created new concerns.</a:t>
            </a:r>
          </a:p>
          <a:p>
            <a:pPr marL="342900" indent="-342900" fontAlgn="auto">
              <a:lnSpc>
                <a:spcPct val="80000"/>
              </a:lnSpc>
              <a:spcBef>
                <a:spcPts val="0"/>
              </a:spcBef>
              <a:spcAft>
                <a:spcPts val="0"/>
              </a:spcAft>
              <a:buFont typeface="Times" pitchFamily="18" charset="0"/>
              <a:buAutoNum type="alphaUcParenBoth" startAt="2"/>
              <a:defRPr/>
            </a:pPr>
            <a:endParaRPr lang="en-US" sz="1600" dirty="0">
              <a:latin typeface="Arial" pitchFamily="34" charset="0"/>
              <a:cs typeface="Arial" pitchFamily="34" charset="0"/>
            </a:endParaRPr>
          </a:p>
          <a:p>
            <a:pPr marL="342900" indent="-342900" fontAlgn="auto">
              <a:lnSpc>
                <a:spcPct val="80000"/>
              </a:lnSpc>
              <a:spcBef>
                <a:spcPts val="0"/>
              </a:spcBef>
              <a:spcAft>
                <a:spcPts val="0"/>
              </a:spcAft>
              <a:buFont typeface="Times" pitchFamily="18" charset="0"/>
              <a:buAutoNum type="alphaUcParenBoth" startAt="3"/>
              <a:defRPr/>
            </a:pPr>
            <a:r>
              <a:rPr lang="en-US" sz="1600" dirty="0">
                <a:latin typeface="Arial" pitchFamily="34" charset="0"/>
                <a:cs typeface="Arial" pitchFamily="34" charset="0"/>
              </a:rPr>
              <a:t>Yet these have created new concerns.</a:t>
            </a:r>
          </a:p>
          <a:p>
            <a:pPr marL="342900" indent="-342900" fontAlgn="auto">
              <a:lnSpc>
                <a:spcPct val="80000"/>
              </a:lnSpc>
              <a:spcBef>
                <a:spcPts val="0"/>
              </a:spcBef>
              <a:spcAft>
                <a:spcPts val="0"/>
              </a:spcAft>
              <a:buFont typeface="Times" pitchFamily="18" charset="0"/>
              <a:buAutoNum type="alphaUcParenBoth" startAt="3"/>
              <a:defRPr/>
            </a:pPr>
            <a:endParaRPr lang="en-US" sz="1600" dirty="0">
              <a:latin typeface="Arial" pitchFamily="34" charset="0"/>
              <a:cs typeface="Arial" pitchFamily="34" charset="0"/>
            </a:endParaRPr>
          </a:p>
          <a:p>
            <a:pPr marL="342900" indent="-342900" fontAlgn="auto">
              <a:lnSpc>
                <a:spcPct val="80000"/>
              </a:lnSpc>
              <a:spcBef>
                <a:spcPts val="0"/>
              </a:spcBef>
              <a:spcAft>
                <a:spcPts val="0"/>
              </a:spcAft>
              <a:buFont typeface="Times" pitchFamily="18" charset="0"/>
              <a:buAutoNum type="alphaUcParenBoth" startAt="4"/>
              <a:defRPr/>
            </a:pPr>
            <a:r>
              <a:rPr lang="en-US" sz="1600" dirty="0">
                <a:latin typeface="Arial" pitchFamily="34" charset="0"/>
                <a:cs typeface="Arial" pitchFamily="34" charset="0"/>
              </a:rPr>
              <a:t>Yet this has created new concerns to worry about.</a:t>
            </a:r>
          </a:p>
          <a:p>
            <a:pPr marL="342900" indent="-342900" fontAlgn="auto">
              <a:lnSpc>
                <a:spcPct val="80000"/>
              </a:lnSpc>
              <a:spcBef>
                <a:spcPts val="0"/>
              </a:spcBef>
              <a:spcAft>
                <a:spcPts val="0"/>
              </a:spcAft>
              <a:buFont typeface="Times" pitchFamily="18" charset="0"/>
              <a:buAutoNum type="alphaUcParenBoth" startAt="4"/>
              <a:defRPr/>
            </a:pPr>
            <a:endParaRPr lang="en-US" sz="1600" dirty="0">
              <a:latin typeface="Arial" pitchFamily="34" charset="0"/>
              <a:cs typeface="Arial" pitchFamily="34" charset="0"/>
            </a:endParaRPr>
          </a:p>
          <a:p>
            <a:pPr marL="342900" indent="-342900" fontAlgn="auto">
              <a:lnSpc>
                <a:spcPct val="80000"/>
              </a:lnSpc>
              <a:spcBef>
                <a:spcPts val="0"/>
              </a:spcBef>
              <a:spcAft>
                <a:spcPts val="0"/>
              </a:spcAft>
              <a:buFont typeface="Times" pitchFamily="18" charset="0"/>
              <a:buAutoNum type="alphaUcParenBoth" startAt="5"/>
              <a:defRPr/>
            </a:pPr>
            <a:r>
              <a:rPr lang="en-US" sz="1600" dirty="0">
                <a:latin typeface="Arial" pitchFamily="34" charset="0"/>
                <a:cs typeface="Arial" pitchFamily="34" charset="0"/>
              </a:rPr>
              <a:t>New concerns have been created.</a:t>
            </a:r>
          </a:p>
        </p:txBody>
      </p:sp>
      <p:sp>
        <p:nvSpPr>
          <p:cNvPr id="11" name="Oval 10"/>
          <p:cNvSpPr/>
          <p:nvPr/>
        </p:nvSpPr>
        <p:spPr>
          <a:xfrm>
            <a:off x="582304" y="3993112"/>
            <a:ext cx="457200" cy="4572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itle 1"/>
          <p:cNvSpPr txBox="1">
            <a:spLocks/>
          </p:cNvSpPr>
          <p:nvPr/>
        </p:nvSpPr>
        <p:spPr>
          <a:xfrm>
            <a:off x="457199" y="342900"/>
            <a:ext cx="8509379" cy="973138"/>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Writing Skills Section: </a:t>
            </a:r>
            <a:r>
              <a:rPr kumimoji="0" lang="en-US" sz="2400" b="1"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Improving Paragraphs</a:t>
            </a:r>
            <a:endParaRPr kumimoji="0" lang="en-US" sz="3600" b="1"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edge">
                                      <p:cBhvr>
                                        <p:cTn id="23" dur="1000"/>
                                        <p:tgtEl>
                                          <p:spTgt spid="11"/>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0" grpId="0"/>
      <p:bldP spid="13" grpId="0" animBg="1"/>
      <p:bldP spid="14"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Test Preparation Strategies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609600"/>
            <a:ext cx="8229600" cy="973138"/>
          </a:xfrm>
        </p:spPr>
        <p:txBody>
          <a:bodyPr/>
          <a:lstStyle/>
          <a:p>
            <a:pPr fontAlgn="auto">
              <a:spcBef>
                <a:spcPts val="0"/>
              </a:spcBef>
              <a:spcAft>
                <a:spcPts val="0"/>
              </a:spcAft>
              <a:defRPr/>
            </a:pPr>
            <a:r>
              <a:rPr lang="en-US" dirty="0" smtClean="0">
                <a:latin typeface="Arial" pitchFamily="34" charset="0"/>
                <a:ea typeface="ＭＳ Ｐゴシック" pitchFamily="34" charset="-128"/>
                <a:cs typeface="Arial" pitchFamily="34" charset="0"/>
              </a:rPr>
              <a:t>Know How the PSAT/NMSQT Is Scored</a:t>
            </a:r>
            <a:endParaRPr lang="en-US" dirty="0">
              <a:ln w="12700">
                <a:solidFill>
                  <a:schemeClr val="tx1"/>
                </a:solidFill>
              </a:ln>
              <a:latin typeface="Arial" pitchFamily="34" charset="0"/>
              <a:cs typeface="Arial" pitchFamily="34" charset="0"/>
            </a:endParaRPr>
          </a:p>
        </p:txBody>
      </p:sp>
      <p:sp>
        <p:nvSpPr>
          <p:cNvPr id="33795" name="Content Placeholder 14"/>
          <p:cNvSpPr>
            <a:spLocks noGrp="1"/>
          </p:cNvSpPr>
          <p:nvPr/>
        </p:nvSpPr>
        <p:spPr bwMode="auto">
          <a:xfrm>
            <a:off x="3735388" y="1582738"/>
            <a:ext cx="4816475" cy="4271962"/>
          </a:xfrm>
          <a:prstGeom prst="rect">
            <a:avLst/>
          </a:prstGeom>
          <a:noFill/>
          <a:ln w="9525">
            <a:noFill/>
            <a:miter lim="800000"/>
            <a:headEnd/>
            <a:tailEnd/>
          </a:ln>
        </p:spPr>
        <p:txBody>
          <a:bodyPr/>
          <a:lstStyle/>
          <a:p>
            <a:pPr marL="342900" lvl="1" indent="-342900" defTabSz="914400">
              <a:spcBef>
                <a:spcPts val="1600"/>
              </a:spcBef>
              <a:buClr>
                <a:srgbClr val="28AEED"/>
              </a:buClr>
              <a:buSzPct val="102000"/>
            </a:pPr>
            <a:endParaRPr lang="en-US" sz="2000" dirty="0"/>
          </a:p>
        </p:txBody>
      </p:sp>
      <p:sp>
        <p:nvSpPr>
          <p:cNvPr id="5" name="Rectangle 4"/>
          <p:cNvSpPr/>
          <p:nvPr/>
        </p:nvSpPr>
        <p:spPr>
          <a:xfrm>
            <a:off x="566382" y="1582738"/>
            <a:ext cx="8120418" cy="4955203"/>
          </a:xfrm>
          <a:prstGeom prst="rect">
            <a:avLst/>
          </a:prstGeom>
        </p:spPr>
        <p:txBody>
          <a:bodyPr wrap="square">
            <a:spAutoFit/>
          </a:bodyPr>
          <a:lstStyle/>
          <a:p>
            <a:pPr marL="0" lvl="7">
              <a:defRPr/>
            </a:pPr>
            <a:r>
              <a:rPr lang="en-US" sz="2800" b="1" dirty="0" smtClean="0">
                <a:cs typeface="Arial" pitchFamily="34" charset="0"/>
              </a:rPr>
              <a:t>Multiple-choice questions:</a:t>
            </a:r>
          </a:p>
          <a:p>
            <a:pPr marL="228600" lvl="7" indent="-228600">
              <a:buClr>
                <a:srgbClr val="1397FE"/>
              </a:buClr>
              <a:buFont typeface="Wingdings" pitchFamily="2" charset="2"/>
              <a:buChar char="§"/>
              <a:defRPr/>
            </a:pPr>
            <a:r>
              <a:rPr lang="en-US" sz="2000" dirty="0" smtClean="0">
                <a:cs typeface="Arial" pitchFamily="34" charset="0"/>
              </a:rPr>
              <a:t>1 point for each correct</a:t>
            </a:r>
          </a:p>
          <a:p>
            <a:pPr marL="228600" indent="-228600" fontAlgn="auto">
              <a:spcBef>
                <a:spcPts val="0"/>
              </a:spcBef>
              <a:spcAft>
                <a:spcPts val="0"/>
              </a:spcAft>
              <a:buClr>
                <a:srgbClr val="1397FE"/>
              </a:buClr>
              <a:buFont typeface="Wingdings" pitchFamily="2" charset="2"/>
              <a:buChar char="§"/>
              <a:defRPr/>
            </a:pPr>
            <a:r>
              <a:rPr lang="en-US" sz="2000" dirty="0" smtClean="0">
                <a:cs typeface="Arial" pitchFamily="34" charset="0"/>
              </a:rPr>
              <a:t>¼ point deducted for each incorrect</a:t>
            </a:r>
          </a:p>
          <a:p>
            <a:pPr fontAlgn="auto">
              <a:spcBef>
                <a:spcPts val="0"/>
              </a:spcBef>
              <a:spcAft>
                <a:spcPts val="0"/>
              </a:spcAft>
              <a:defRPr/>
            </a:pPr>
            <a:endParaRPr lang="en-US" sz="2800" dirty="0" smtClean="0">
              <a:cs typeface="Arial" pitchFamily="34" charset="0"/>
            </a:endParaRPr>
          </a:p>
          <a:p>
            <a:pPr fontAlgn="auto">
              <a:spcBef>
                <a:spcPts val="0"/>
              </a:spcBef>
              <a:spcAft>
                <a:spcPts val="0"/>
              </a:spcAft>
              <a:defRPr/>
            </a:pPr>
            <a:r>
              <a:rPr lang="en-US" sz="2800" b="1" dirty="0" smtClean="0">
                <a:cs typeface="Arial" pitchFamily="34" charset="0"/>
              </a:rPr>
              <a:t>Math grid-ins:</a:t>
            </a:r>
          </a:p>
          <a:p>
            <a:pPr marL="228600" indent="-228600" fontAlgn="auto">
              <a:spcBef>
                <a:spcPts val="0"/>
              </a:spcBef>
              <a:spcAft>
                <a:spcPts val="0"/>
              </a:spcAft>
              <a:buClr>
                <a:srgbClr val="1397FE"/>
              </a:buClr>
              <a:buFont typeface="Wingdings" pitchFamily="2" charset="2"/>
              <a:buChar char="§"/>
              <a:defRPr/>
            </a:pPr>
            <a:r>
              <a:rPr lang="en-US" sz="2000" dirty="0" smtClean="0">
                <a:cs typeface="Arial" pitchFamily="34" charset="0"/>
              </a:rPr>
              <a:t>1 point for each correct</a:t>
            </a:r>
          </a:p>
          <a:p>
            <a:pPr marL="228600" indent="-228600" fontAlgn="auto">
              <a:spcBef>
                <a:spcPts val="0"/>
              </a:spcBef>
              <a:spcAft>
                <a:spcPts val="0"/>
              </a:spcAft>
              <a:buClr>
                <a:srgbClr val="1397FE"/>
              </a:buClr>
              <a:buFont typeface="Wingdings" pitchFamily="2" charset="2"/>
              <a:buChar char="§"/>
              <a:defRPr/>
            </a:pPr>
            <a:r>
              <a:rPr lang="en-US" sz="2000" dirty="0" smtClean="0">
                <a:cs typeface="Arial" pitchFamily="34" charset="0"/>
              </a:rPr>
              <a:t>0 points for each incorrect</a:t>
            </a:r>
          </a:p>
          <a:p>
            <a:pPr fontAlgn="auto">
              <a:spcBef>
                <a:spcPts val="0"/>
              </a:spcBef>
              <a:spcAft>
                <a:spcPts val="0"/>
              </a:spcAft>
              <a:buFont typeface="Arial" pitchFamily="34" charset="0"/>
              <a:buChar char="•"/>
              <a:defRPr/>
            </a:pPr>
            <a:endParaRPr lang="en-US" sz="2000" dirty="0" smtClean="0">
              <a:cs typeface="Arial" pitchFamily="34" charset="0"/>
            </a:endParaRPr>
          </a:p>
          <a:p>
            <a:pPr marL="0" lvl="7">
              <a:defRPr/>
            </a:pPr>
            <a:r>
              <a:rPr lang="en-US" sz="2800" b="1" dirty="0" smtClean="0">
                <a:cs typeface="Arial" pitchFamily="34" charset="0"/>
              </a:rPr>
              <a:t>0 points for omitted questions</a:t>
            </a:r>
          </a:p>
          <a:p>
            <a:pPr marL="0" lvl="7">
              <a:defRPr/>
            </a:pPr>
            <a:endParaRPr lang="en-US" sz="2800" b="1" dirty="0" smtClean="0">
              <a:cs typeface="Arial" pitchFamily="34" charset="0"/>
            </a:endParaRPr>
          </a:p>
          <a:p>
            <a:pPr marL="0" lvl="7">
              <a:defRPr/>
            </a:pPr>
            <a:r>
              <a:rPr lang="en-US" sz="2800" b="1" dirty="0" smtClean="0">
                <a:cs typeface="Arial" pitchFamily="34" charset="0"/>
              </a:rPr>
              <a:t>Scale:</a:t>
            </a:r>
          </a:p>
          <a:p>
            <a:pPr marL="228600" lvl="7" indent="-228600">
              <a:buClr>
                <a:srgbClr val="1397FE"/>
              </a:buClr>
              <a:buFont typeface="Wingdings" pitchFamily="2" charset="2"/>
              <a:buChar char="§"/>
              <a:defRPr/>
            </a:pPr>
            <a:r>
              <a:rPr lang="en-US" sz="2000" dirty="0" smtClean="0">
                <a:cs typeface="Arial" pitchFamily="34" charset="0"/>
              </a:rPr>
              <a:t>20-80 for each test section</a:t>
            </a:r>
          </a:p>
          <a:p>
            <a:pPr fontAlgn="auto">
              <a:spcBef>
                <a:spcPts val="0"/>
              </a:spcBef>
              <a:spcAft>
                <a:spcPts val="0"/>
              </a:spcAft>
              <a:defRPr/>
            </a:pPr>
            <a:endParaRPr lang="en-US" sz="2800" dirty="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fontAlgn="auto">
              <a:spcBef>
                <a:spcPts val="0"/>
              </a:spcBef>
              <a:spcAft>
                <a:spcPts val="0"/>
              </a:spcAft>
              <a:defRPr/>
            </a:pPr>
            <a:r>
              <a:rPr lang="en-US" dirty="0" smtClean="0">
                <a:latin typeface="Arial" pitchFamily="34" charset="0"/>
                <a:ea typeface="ＭＳ Ｐゴシック" pitchFamily="34" charset="-128"/>
                <a:cs typeface="Arial" pitchFamily="34" charset="0"/>
              </a:rPr>
              <a:t>Personalized Skills Information</a:t>
            </a:r>
            <a:endParaRPr lang="en-US" dirty="0">
              <a:ln w="12700">
                <a:solidFill>
                  <a:schemeClr val="tx1"/>
                </a:solidFill>
              </a:ln>
              <a:latin typeface="Arial" pitchFamily="34" charset="0"/>
              <a:cs typeface="Arial" pitchFamily="34" charset="0"/>
            </a:endParaRPr>
          </a:p>
        </p:txBody>
      </p:sp>
      <p:sp>
        <p:nvSpPr>
          <p:cNvPr id="33795" name="Content Placeholder 14"/>
          <p:cNvSpPr>
            <a:spLocks noGrp="1"/>
          </p:cNvSpPr>
          <p:nvPr/>
        </p:nvSpPr>
        <p:spPr bwMode="auto">
          <a:xfrm>
            <a:off x="3735388" y="1582738"/>
            <a:ext cx="4816475" cy="4271962"/>
          </a:xfrm>
          <a:prstGeom prst="rect">
            <a:avLst/>
          </a:prstGeom>
          <a:noFill/>
          <a:ln w="9525">
            <a:noFill/>
            <a:miter lim="800000"/>
            <a:headEnd/>
            <a:tailEnd/>
          </a:ln>
        </p:spPr>
        <p:txBody>
          <a:bodyPr/>
          <a:lstStyle/>
          <a:p>
            <a:pPr marL="342900" lvl="1" indent="-342900" defTabSz="914400">
              <a:spcBef>
                <a:spcPts val="1600"/>
              </a:spcBef>
              <a:buClr>
                <a:srgbClr val="28AEED"/>
              </a:buClr>
              <a:buSzPct val="102000"/>
            </a:pPr>
            <a:endParaRPr lang="en-US" sz="2000" dirty="0"/>
          </a:p>
        </p:txBody>
      </p:sp>
      <p:sp>
        <p:nvSpPr>
          <p:cNvPr id="5" name="Rectangle 4"/>
          <p:cNvSpPr/>
          <p:nvPr/>
        </p:nvSpPr>
        <p:spPr>
          <a:xfrm>
            <a:off x="655093" y="1920895"/>
            <a:ext cx="7219665" cy="3631763"/>
          </a:xfrm>
          <a:prstGeom prst="rect">
            <a:avLst/>
          </a:prstGeom>
        </p:spPr>
        <p:txBody>
          <a:bodyPr wrap="square">
            <a:spAutoFit/>
          </a:bodyPr>
          <a:lstStyle/>
          <a:p>
            <a:pPr marL="228600" indent="-228600">
              <a:spcBef>
                <a:spcPct val="50000"/>
              </a:spcBef>
            </a:pPr>
            <a:r>
              <a:rPr lang="en-US" sz="3200" dirty="0" smtClean="0">
                <a:cs typeface="Arial" charset="0"/>
              </a:rPr>
              <a:t>The PSAT/NMSQT Score Report:</a:t>
            </a:r>
          </a:p>
          <a:p>
            <a:pPr marL="228600" indent="-228600">
              <a:spcBef>
                <a:spcPct val="50000"/>
              </a:spcBef>
              <a:buClr>
                <a:srgbClr val="1397FE"/>
              </a:buClr>
              <a:buFont typeface="Wingdings" pitchFamily="2" charset="2"/>
              <a:buChar char="§"/>
            </a:pPr>
            <a:r>
              <a:rPr lang="en-US" sz="2400" dirty="0" smtClean="0">
                <a:cs typeface="Arial" charset="0"/>
              </a:rPr>
              <a:t>contains information to help you improve your academic skills.</a:t>
            </a:r>
          </a:p>
          <a:p>
            <a:pPr marL="228600" indent="-228600">
              <a:spcBef>
                <a:spcPct val="50000"/>
              </a:spcBef>
              <a:buClr>
                <a:srgbClr val="1397FE"/>
              </a:buClr>
              <a:buFont typeface="Wingdings" pitchFamily="2" charset="2"/>
              <a:buChar char="§"/>
            </a:pPr>
            <a:r>
              <a:rPr lang="en-US" sz="2400" dirty="0" smtClean="0">
                <a:cs typeface="Arial" charset="0"/>
              </a:rPr>
              <a:t>lists skills that you have the best chance of improving with additional work.</a:t>
            </a:r>
          </a:p>
          <a:p>
            <a:pPr marL="228600" indent="-228600">
              <a:spcBef>
                <a:spcPct val="50000"/>
              </a:spcBef>
              <a:buClr>
                <a:srgbClr val="1397FE"/>
              </a:buClr>
              <a:buFont typeface="Wingdings" pitchFamily="2" charset="2"/>
              <a:buChar char="§"/>
            </a:pPr>
            <a:r>
              <a:rPr lang="en-US" sz="2400" dirty="0" smtClean="0">
                <a:cs typeface="Arial" charset="0"/>
              </a:rPr>
              <a:t>includes advice, written by teachers, on how to improve those skills.</a:t>
            </a:r>
          </a:p>
          <a:p>
            <a:pPr marL="0" lvl="7">
              <a:defRPr/>
            </a:pPr>
            <a:endParaRPr lang="en-US" dirty="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fontAlgn="auto">
              <a:spcBef>
                <a:spcPts val="0"/>
              </a:spcBef>
              <a:spcAft>
                <a:spcPts val="0"/>
              </a:spcAft>
              <a:defRPr/>
            </a:pPr>
            <a:r>
              <a:rPr lang="en-US" dirty="0" smtClean="0">
                <a:latin typeface="Arial" pitchFamily="34" charset="0"/>
                <a:ea typeface="ＭＳ Ｐゴシック" pitchFamily="34" charset="-128"/>
                <a:cs typeface="Arial" pitchFamily="34" charset="0"/>
              </a:rPr>
              <a:t>Test Preparation: Long-Term</a:t>
            </a:r>
            <a:endParaRPr lang="en-US" dirty="0">
              <a:ln w="12700">
                <a:solidFill>
                  <a:schemeClr val="tx1"/>
                </a:solidFill>
              </a:ln>
              <a:latin typeface="Arial" pitchFamily="34" charset="0"/>
              <a:cs typeface="Arial" pitchFamily="34" charset="0"/>
            </a:endParaRPr>
          </a:p>
        </p:txBody>
      </p:sp>
      <p:sp>
        <p:nvSpPr>
          <p:cNvPr id="33795" name="Content Placeholder 14"/>
          <p:cNvSpPr>
            <a:spLocks noGrp="1"/>
          </p:cNvSpPr>
          <p:nvPr/>
        </p:nvSpPr>
        <p:spPr bwMode="auto">
          <a:xfrm>
            <a:off x="3735388" y="1582738"/>
            <a:ext cx="4816475" cy="4271962"/>
          </a:xfrm>
          <a:prstGeom prst="rect">
            <a:avLst/>
          </a:prstGeom>
          <a:noFill/>
          <a:ln w="9525">
            <a:noFill/>
            <a:miter lim="800000"/>
            <a:headEnd/>
            <a:tailEnd/>
          </a:ln>
        </p:spPr>
        <p:txBody>
          <a:bodyPr/>
          <a:lstStyle/>
          <a:p>
            <a:pPr marL="342900" lvl="1" indent="-342900" defTabSz="914400">
              <a:spcBef>
                <a:spcPts val="1600"/>
              </a:spcBef>
              <a:buClr>
                <a:srgbClr val="28AEED"/>
              </a:buClr>
              <a:buSzPct val="102000"/>
            </a:pPr>
            <a:endParaRPr lang="en-US" sz="2000" dirty="0"/>
          </a:p>
        </p:txBody>
      </p:sp>
      <p:sp>
        <p:nvSpPr>
          <p:cNvPr id="5" name="Rectangle 4"/>
          <p:cNvSpPr/>
          <p:nvPr/>
        </p:nvSpPr>
        <p:spPr>
          <a:xfrm>
            <a:off x="791570" y="1920895"/>
            <a:ext cx="7110484" cy="3816429"/>
          </a:xfrm>
          <a:prstGeom prst="rect">
            <a:avLst/>
          </a:prstGeom>
        </p:spPr>
        <p:txBody>
          <a:bodyPr wrap="square">
            <a:spAutoFit/>
          </a:bodyPr>
          <a:lstStyle/>
          <a:p>
            <a:pPr fontAlgn="auto">
              <a:spcBef>
                <a:spcPts val="0"/>
              </a:spcBef>
              <a:spcAft>
                <a:spcPts val="0"/>
              </a:spcAft>
              <a:buFont typeface="Times" pitchFamily="18" charset="0"/>
              <a:buNone/>
              <a:defRPr/>
            </a:pPr>
            <a:r>
              <a:rPr lang="en-US" sz="2800" b="1" dirty="0" smtClean="0">
                <a:cs typeface="Arial" pitchFamily="34" charset="0"/>
              </a:rPr>
              <a:t>READ!</a:t>
            </a:r>
          </a:p>
          <a:p>
            <a:pPr fontAlgn="auto">
              <a:spcBef>
                <a:spcPts val="0"/>
              </a:spcBef>
              <a:spcAft>
                <a:spcPts val="0"/>
              </a:spcAft>
              <a:buFont typeface="Times" pitchFamily="18" charset="0"/>
              <a:buNone/>
              <a:defRPr/>
            </a:pPr>
            <a:endParaRPr lang="en-US" sz="1600" dirty="0" smtClean="0">
              <a:cs typeface="Arial" pitchFamily="34" charset="0"/>
            </a:endParaRPr>
          </a:p>
          <a:p>
            <a:pPr marL="228600" indent="-228600" fontAlgn="auto">
              <a:spcBef>
                <a:spcPts val="0"/>
              </a:spcBef>
              <a:spcAft>
                <a:spcPts val="0"/>
              </a:spcAft>
              <a:buClr>
                <a:srgbClr val="1397FE"/>
              </a:buClr>
              <a:buFont typeface="Wingdings" pitchFamily="2" charset="2"/>
              <a:buChar char="§"/>
              <a:defRPr/>
            </a:pPr>
            <a:r>
              <a:rPr lang="en-US" sz="2000" dirty="0" smtClean="0">
                <a:cs typeface="Arial" pitchFamily="34" charset="0"/>
              </a:rPr>
              <a:t>Continuous reading improves vocabulary and develops essential skills.</a:t>
            </a:r>
          </a:p>
          <a:p>
            <a:pPr marL="228600" indent="-228600" fontAlgn="auto">
              <a:spcBef>
                <a:spcPts val="0"/>
              </a:spcBef>
              <a:spcAft>
                <a:spcPts val="0"/>
              </a:spcAft>
              <a:buClr>
                <a:srgbClr val="1397FE"/>
              </a:buClr>
              <a:buFont typeface="Wingdings" pitchFamily="2" charset="2"/>
              <a:buChar char="§"/>
              <a:defRPr/>
            </a:pPr>
            <a:endParaRPr lang="en-US" sz="2000" dirty="0" smtClean="0">
              <a:cs typeface="Arial" pitchFamily="34" charset="0"/>
            </a:endParaRPr>
          </a:p>
          <a:p>
            <a:pPr marL="228600" indent="-228600" fontAlgn="auto">
              <a:spcBef>
                <a:spcPts val="0"/>
              </a:spcBef>
              <a:spcAft>
                <a:spcPts val="0"/>
              </a:spcAft>
              <a:buClr>
                <a:srgbClr val="1397FE"/>
              </a:buClr>
              <a:buFont typeface="Wingdings" pitchFamily="2" charset="2"/>
              <a:buChar char="§"/>
              <a:defRPr/>
            </a:pPr>
            <a:r>
              <a:rPr lang="en-US" sz="2000" dirty="0" smtClean="0">
                <a:cs typeface="Arial" pitchFamily="34" charset="0"/>
              </a:rPr>
              <a:t>Read more books than just those required for class.</a:t>
            </a:r>
            <a:endParaRPr lang="en-US" sz="1600" dirty="0" smtClean="0">
              <a:cs typeface="Arial" pitchFamily="34" charset="0"/>
            </a:endParaRPr>
          </a:p>
          <a:p>
            <a:pPr fontAlgn="auto">
              <a:spcBef>
                <a:spcPts val="0"/>
              </a:spcBef>
              <a:spcAft>
                <a:spcPts val="0"/>
              </a:spcAft>
              <a:buFont typeface="Arial" pitchFamily="34" charset="0"/>
              <a:buChar char="•"/>
              <a:defRPr/>
            </a:pPr>
            <a:endParaRPr lang="en-US" sz="1600" dirty="0" smtClean="0">
              <a:cs typeface="Arial" pitchFamily="34" charset="0"/>
            </a:endParaRPr>
          </a:p>
          <a:p>
            <a:pPr marL="0" lvl="1" fontAlgn="auto">
              <a:spcBef>
                <a:spcPts val="0"/>
              </a:spcBef>
              <a:spcAft>
                <a:spcPts val="0"/>
              </a:spcAft>
              <a:defRPr/>
            </a:pPr>
            <a:r>
              <a:rPr lang="en-US" sz="2800" b="1" dirty="0" smtClean="0">
                <a:cs typeface="Arial" pitchFamily="34" charset="0"/>
              </a:rPr>
              <a:t>Take Challenging Courses!</a:t>
            </a:r>
          </a:p>
          <a:p>
            <a:pPr marL="0" lvl="1" fontAlgn="auto">
              <a:spcBef>
                <a:spcPts val="0"/>
              </a:spcBef>
              <a:spcAft>
                <a:spcPts val="0"/>
              </a:spcAft>
              <a:defRPr/>
            </a:pPr>
            <a:endParaRPr lang="en-US" sz="1600" dirty="0" smtClean="0">
              <a:cs typeface="Arial" pitchFamily="34" charset="0"/>
            </a:endParaRPr>
          </a:p>
          <a:p>
            <a:pPr marL="228600" lvl="1" indent="-228600" fontAlgn="auto">
              <a:spcBef>
                <a:spcPts val="0"/>
              </a:spcBef>
              <a:spcAft>
                <a:spcPts val="0"/>
              </a:spcAft>
              <a:buClr>
                <a:srgbClr val="1397FE"/>
              </a:buClr>
              <a:buFont typeface="Wingdings" pitchFamily="2" charset="2"/>
              <a:buChar char="§"/>
              <a:defRPr/>
            </a:pPr>
            <a:r>
              <a:rPr lang="en-US" sz="2000" dirty="0" smtClean="0">
                <a:cs typeface="Arial" pitchFamily="34" charset="0"/>
              </a:rPr>
              <a:t>This will help you to develop and strengthen your critical thinking skills.</a:t>
            </a:r>
          </a:p>
          <a:p>
            <a:pPr marL="0" lvl="7">
              <a:defRPr/>
            </a:pPr>
            <a:endParaRPr lang="en-US" dirty="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fontAlgn="auto">
              <a:spcBef>
                <a:spcPts val="0"/>
              </a:spcBef>
              <a:spcAft>
                <a:spcPts val="0"/>
              </a:spcAft>
              <a:defRPr/>
            </a:pPr>
            <a:r>
              <a:rPr lang="en-US" dirty="0" smtClean="0">
                <a:latin typeface="Arial" pitchFamily="34" charset="0"/>
                <a:ea typeface="ＭＳ Ｐゴシック" pitchFamily="34" charset="-128"/>
                <a:cs typeface="Arial" pitchFamily="34" charset="0"/>
              </a:rPr>
              <a:t>Test Preparation: Short-Term</a:t>
            </a:r>
            <a:endParaRPr lang="en-US" dirty="0">
              <a:ln w="12700">
                <a:solidFill>
                  <a:schemeClr val="tx1"/>
                </a:solidFill>
              </a:ln>
              <a:latin typeface="Arial" pitchFamily="34" charset="0"/>
              <a:cs typeface="Arial" pitchFamily="34" charset="0"/>
            </a:endParaRPr>
          </a:p>
        </p:txBody>
      </p:sp>
      <p:sp>
        <p:nvSpPr>
          <p:cNvPr id="33795" name="Content Placeholder 14"/>
          <p:cNvSpPr>
            <a:spLocks noGrp="1"/>
          </p:cNvSpPr>
          <p:nvPr/>
        </p:nvSpPr>
        <p:spPr bwMode="auto">
          <a:xfrm>
            <a:off x="3735388" y="1582738"/>
            <a:ext cx="4816475" cy="4271962"/>
          </a:xfrm>
          <a:prstGeom prst="rect">
            <a:avLst/>
          </a:prstGeom>
          <a:noFill/>
          <a:ln w="9525">
            <a:noFill/>
            <a:miter lim="800000"/>
            <a:headEnd/>
            <a:tailEnd/>
          </a:ln>
        </p:spPr>
        <p:txBody>
          <a:bodyPr/>
          <a:lstStyle/>
          <a:p>
            <a:pPr marL="342900" lvl="1" indent="-342900" defTabSz="914400">
              <a:spcBef>
                <a:spcPts val="1600"/>
              </a:spcBef>
              <a:buClr>
                <a:srgbClr val="28AEED"/>
              </a:buClr>
              <a:buSzPct val="102000"/>
            </a:pPr>
            <a:endParaRPr lang="en-US" sz="2000" dirty="0"/>
          </a:p>
        </p:txBody>
      </p:sp>
      <p:sp>
        <p:nvSpPr>
          <p:cNvPr id="5" name="Rectangle 4"/>
          <p:cNvSpPr/>
          <p:nvPr/>
        </p:nvSpPr>
        <p:spPr>
          <a:xfrm>
            <a:off x="648269" y="2088107"/>
            <a:ext cx="4572000" cy="4062651"/>
          </a:xfrm>
          <a:prstGeom prst="rect">
            <a:avLst/>
          </a:prstGeom>
        </p:spPr>
        <p:txBody>
          <a:bodyPr>
            <a:spAutoFit/>
          </a:bodyPr>
          <a:lstStyle/>
          <a:p>
            <a:pPr marL="228600" indent="-228600" fontAlgn="auto">
              <a:spcBef>
                <a:spcPts val="0"/>
              </a:spcBef>
              <a:spcAft>
                <a:spcPts val="0"/>
              </a:spcAft>
              <a:buClr>
                <a:srgbClr val="1397FE"/>
              </a:buClr>
              <a:buFont typeface="Wingdings" pitchFamily="2" charset="2"/>
              <a:buChar char="§"/>
              <a:defRPr/>
            </a:pPr>
            <a:r>
              <a:rPr lang="en-US" sz="2400" dirty="0" smtClean="0">
                <a:cs typeface="Arial" pitchFamily="34" charset="0"/>
              </a:rPr>
              <a:t>Take the practice test in the </a:t>
            </a:r>
            <a:r>
              <a:rPr lang="en-US" sz="2400" i="1" dirty="0" smtClean="0">
                <a:cs typeface="Arial" pitchFamily="34" charset="0"/>
              </a:rPr>
              <a:t>Official Student Guide to the PSAT/NMSQT</a:t>
            </a:r>
            <a:r>
              <a:rPr lang="en-US" sz="2400" dirty="0" smtClean="0">
                <a:cs typeface="Arial" pitchFamily="34" charset="0"/>
              </a:rPr>
              <a:t>.</a:t>
            </a:r>
          </a:p>
          <a:p>
            <a:pPr marL="228600" indent="-228600" fontAlgn="auto">
              <a:spcBef>
                <a:spcPts val="0"/>
              </a:spcBef>
              <a:spcAft>
                <a:spcPts val="0"/>
              </a:spcAft>
              <a:buClr>
                <a:srgbClr val="1397FE"/>
              </a:buClr>
              <a:buFont typeface="Wingdings" pitchFamily="2" charset="2"/>
              <a:buChar char="§"/>
              <a:defRPr/>
            </a:pPr>
            <a:endParaRPr lang="en-US" sz="2400" i="1" dirty="0" smtClean="0">
              <a:cs typeface="Arial" pitchFamily="34" charset="0"/>
            </a:endParaRPr>
          </a:p>
          <a:p>
            <a:pPr marL="228600" indent="-228600" fontAlgn="auto">
              <a:spcBef>
                <a:spcPts val="0"/>
              </a:spcBef>
              <a:spcAft>
                <a:spcPts val="0"/>
              </a:spcAft>
              <a:buClr>
                <a:srgbClr val="1397FE"/>
              </a:buClr>
              <a:buFont typeface="Wingdings" pitchFamily="2" charset="2"/>
              <a:buChar char="§"/>
              <a:defRPr/>
            </a:pPr>
            <a:r>
              <a:rPr lang="en-US" sz="2400" dirty="0" smtClean="0">
                <a:cs typeface="Arial" pitchFamily="34" charset="0"/>
              </a:rPr>
              <a:t>Understand scoring and “educated guessing.”</a:t>
            </a:r>
          </a:p>
          <a:p>
            <a:pPr indent="-228600" fontAlgn="auto">
              <a:spcBef>
                <a:spcPts val="0"/>
              </a:spcBef>
              <a:spcAft>
                <a:spcPts val="0"/>
              </a:spcAft>
              <a:buClr>
                <a:srgbClr val="1397FE"/>
              </a:buClr>
              <a:buFont typeface="Wingdings" pitchFamily="2" charset="2"/>
              <a:buChar char="§"/>
              <a:defRPr/>
            </a:pPr>
            <a:endParaRPr lang="en-US" sz="2400" dirty="0" smtClean="0">
              <a:cs typeface="Arial" pitchFamily="34" charset="0"/>
            </a:endParaRPr>
          </a:p>
          <a:p>
            <a:pPr marL="228600" indent="-228600" fontAlgn="auto">
              <a:spcBef>
                <a:spcPts val="0"/>
              </a:spcBef>
              <a:spcAft>
                <a:spcPts val="0"/>
              </a:spcAft>
              <a:buClr>
                <a:srgbClr val="1397FE"/>
              </a:buClr>
              <a:buFont typeface="Wingdings" pitchFamily="2" charset="2"/>
              <a:buChar char="§"/>
              <a:defRPr/>
            </a:pPr>
            <a:r>
              <a:rPr lang="en-US" sz="2400" dirty="0" smtClean="0">
                <a:cs typeface="Arial" pitchFamily="34" charset="0"/>
              </a:rPr>
              <a:t>Familiarize yourself with the test’s format, questions types, and directions.</a:t>
            </a:r>
          </a:p>
          <a:p>
            <a:pPr marL="0" lvl="7">
              <a:defRPr/>
            </a:pPr>
            <a:endParaRPr lang="en-US" dirty="0">
              <a:cs typeface="Arial" pitchFamily="34" charset="0"/>
            </a:endParaRPr>
          </a:p>
        </p:txBody>
      </p:sp>
      <p:pic>
        <p:nvPicPr>
          <p:cNvPr id="6" name="Picture 2"/>
          <p:cNvPicPr>
            <a:picLocks noChangeAspect="1" noChangeArrowheads="1"/>
          </p:cNvPicPr>
          <p:nvPr/>
        </p:nvPicPr>
        <p:blipFill>
          <a:blip r:embed="rId3"/>
          <a:srcRect l="2652"/>
          <a:stretch>
            <a:fillRect/>
          </a:stretch>
        </p:blipFill>
        <p:spPr bwMode="auto">
          <a:xfrm>
            <a:off x="5923128" y="2088107"/>
            <a:ext cx="2628735" cy="3559536"/>
          </a:xfrm>
          <a:prstGeom prst="rect">
            <a:avLst/>
          </a:prstGeom>
          <a:noFill/>
          <a:ln w="9525">
            <a:solidFill>
              <a:srgbClr val="7030A0"/>
            </a:solidFill>
            <a:miter lim="800000"/>
            <a:headEnd/>
            <a:tailEnd/>
          </a:ln>
          <a:effectLst>
            <a:outerShdw blurRad="50800" dist="38100" dir="2700000" algn="tl" rotWithShape="0">
              <a:prstClr val="black">
                <a:alpha val="40000"/>
              </a:prstClr>
            </a:outerShdw>
          </a:effectLst>
        </p:spPr>
      </p:pic>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fontAlgn="auto">
              <a:spcBef>
                <a:spcPts val="0"/>
              </a:spcBef>
              <a:spcAft>
                <a:spcPts val="0"/>
              </a:spcAft>
              <a:defRPr/>
            </a:pPr>
            <a:r>
              <a:rPr lang="en-US" dirty="0" smtClean="0">
                <a:latin typeface="Arial" pitchFamily="34" charset="0"/>
                <a:ea typeface="ＭＳ Ｐゴシック" pitchFamily="34" charset="-128"/>
                <a:cs typeface="Arial" pitchFamily="34" charset="0"/>
              </a:rPr>
              <a:t>Test Preparation: </a:t>
            </a:r>
            <a:r>
              <a:rPr lang="en-US" sz="2800" dirty="0" smtClean="0">
                <a:latin typeface="Arial" pitchFamily="34" charset="0"/>
                <a:ea typeface="ＭＳ Ｐゴシック" pitchFamily="34" charset="-128"/>
                <a:cs typeface="Arial" pitchFamily="34" charset="0"/>
              </a:rPr>
              <a:t>Test Readiness Strategies</a:t>
            </a:r>
            <a:endParaRPr lang="en-US" dirty="0">
              <a:ln w="12700">
                <a:solidFill>
                  <a:schemeClr val="tx1"/>
                </a:solidFill>
              </a:ln>
              <a:latin typeface="Arial" pitchFamily="34" charset="0"/>
              <a:cs typeface="Arial" pitchFamily="34" charset="0"/>
            </a:endParaRPr>
          </a:p>
        </p:txBody>
      </p:sp>
      <p:sp>
        <p:nvSpPr>
          <p:cNvPr id="33795" name="Content Placeholder 14"/>
          <p:cNvSpPr>
            <a:spLocks noGrp="1"/>
          </p:cNvSpPr>
          <p:nvPr/>
        </p:nvSpPr>
        <p:spPr bwMode="auto">
          <a:xfrm>
            <a:off x="3735388" y="1582738"/>
            <a:ext cx="4816475" cy="4271962"/>
          </a:xfrm>
          <a:prstGeom prst="rect">
            <a:avLst/>
          </a:prstGeom>
          <a:noFill/>
          <a:ln w="9525">
            <a:noFill/>
            <a:miter lim="800000"/>
            <a:headEnd/>
            <a:tailEnd/>
          </a:ln>
        </p:spPr>
        <p:txBody>
          <a:bodyPr/>
          <a:lstStyle/>
          <a:p>
            <a:pPr marL="342900" lvl="1" indent="-342900" defTabSz="914400">
              <a:spcBef>
                <a:spcPts val="1600"/>
              </a:spcBef>
              <a:buClr>
                <a:srgbClr val="28AEED"/>
              </a:buClr>
              <a:buSzPct val="102000"/>
            </a:pPr>
            <a:endParaRPr lang="en-US" sz="2000" dirty="0"/>
          </a:p>
        </p:txBody>
      </p:sp>
      <p:sp>
        <p:nvSpPr>
          <p:cNvPr id="5" name="Rectangle 4"/>
          <p:cNvSpPr/>
          <p:nvPr/>
        </p:nvSpPr>
        <p:spPr>
          <a:xfrm>
            <a:off x="457200" y="1582738"/>
            <a:ext cx="8229600" cy="3970318"/>
          </a:xfrm>
          <a:prstGeom prst="rect">
            <a:avLst/>
          </a:prstGeom>
        </p:spPr>
        <p:txBody>
          <a:bodyPr wrap="square">
            <a:spAutoFit/>
          </a:bodyPr>
          <a:lstStyle/>
          <a:p>
            <a:r>
              <a:rPr lang="en-US" sz="3200" dirty="0" smtClean="0">
                <a:cs typeface="Arial" charset="0"/>
              </a:rPr>
              <a:t>When you sit down to take the test:</a:t>
            </a:r>
          </a:p>
          <a:p>
            <a:pPr marL="234950" lvl="1" indent="-228600">
              <a:buClr>
                <a:srgbClr val="1397FE"/>
              </a:buClr>
              <a:buFont typeface="Wingdings" pitchFamily="2" charset="2"/>
              <a:buChar char="§"/>
            </a:pPr>
            <a:r>
              <a:rPr lang="en-US" sz="2000" dirty="0" smtClean="0">
                <a:cs typeface="Arial" charset="0"/>
              </a:rPr>
              <a:t>Read all of the directions.</a:t>
            </a:r>
          </a:p>
          <a:p>
            <a:pPr marL="234950" lvl="1" indent="-228600">
              <a:buClr>
                <a:srgbClr val="1397FE"/>
              </a:buClr>
              <a:buFont typeface="Wingdings" pitchFamily="2" charset="2"/>
              <a:buChar char="§"/>
            </a:pPr>
            <a:r>
              <a:rPr lang="en-US" sz="2000" dirty="0" smtClean="0">
                <a:cs typeface="Arial" charset="0"/>
              </a:rPr>
              <a:t>Read all of each question’s answer choices.</a:t>
            </a:r>
          </a:p>
          <a:p>
            <a:pPr marL="234950" lvl="1" indent="-228600">
              <a:buClr>
                <a:srgbClr val="1397FE"/>
              </a:buClr>
              <a:buFont typeface="Wingdings" pitchFamily="2" charset="2"/>
              <a:buChar char="§"/>
            </a:pPr>
            <a:r>
              <a:rPr lang="en-US" sz="2000" dirty="0" smtClean="0">
                <a:cs typeface="Arial" charset="0"/>
              </a:rPr>
              <a:t>Do scratch work in the test book.</a:t>
            </a:r>
          </a:p>
          <a:p>
            <a:pPr marL="234950" lvl="1" indent="-228600">
              <a:buClr>
                <a:srgbClr val="1397FE"/>
              </a:buClr>
              <a:buFont typeface="Wingdings" pitchFamily="2" charset="2"/>
              <a:buChar char="§"/>
            </a:pPr>
            <a:r>
              <a:rPr lang="en-US" sz="2000" dirty="0" smtClean="0">
                <a:cs typeface="Arial" charset="0"/>
              </a:rPr>
              <a:t>Work at a steady pace.</a:t>
            </a:r>
          </a:p>
          <a:p>
            <a:pPr>
              <a:buFont typeface="Arial" charset="0"/>
              <a:buChar char="•"/>
            </a:pPr>
            <a:endParaRPr lang="en-US" sz="2800" dirty="0" smtClean="0">
              <a:cs typeface="Arial" charset="0"/>
            </a:endParaRPr>
          </a:p>
          <a:p>
            <a:r>
              <a:rPr lang="en-US" sz="3200" dirty="0" smtClean="0">
                <a:cs typeface="Arial" charset="0"/>
              </a:rPr>
              <a:t>If you skip a question:</a:t>
            </a:r>
          </a:p>
          <a:p>
            <a:pPr marL="231775" lvl="1" indent="-231775">
              <a:buClr>
                <a:srgbClr val="1397FE"/>
              </a:buClr>
              <a:buFont typeface="Wingdings" pitchFamily="2" charset="2"/>
              <a:buChar char="§"/>
            </a:pPr>
            <a:r>
              <a:rPr lang="en-US" sz="2000" dirty="0" smtClean="0">
                <a:cs typeface="Arial" charset="0"/>
              </a:rPr>
              <a:t>Note it in the test book.</a:t>
            </a:r>
          </a:p>
          <a:p>
            <a:pPr marL="231775" lvl="1" indent="-231775">
              <a:buClr>
                <a:srgbClr val="1397FE"/>
              </a:buClr>
              <a:buFont typeface="Wingdings" pitchFamily="2" charset="2"/>
              <a:buChar char="§"/>
            </a:pPr>
            <a:r>
              <a:rPr lang="en-US" sz="2000" dirty="0" smtClean="0">
                <a:cs typeface="Arial" charset="0"/>
              </a:rPr>
              <a:t>Leave it blank on the answer sheet.</a:t>
            </a:r>
          </a:p>
          <a:p>
            <a:pPr marL="231775" lvl="1" indent="-231775">
              <a:buClr>
                <a:srgbClr val="1397FE"/>
              </a:buClr>
              <a:buFont typeface="Wingdings" pitchFamily="2" charset="2"/>
              <a:buChar char="§"/>
            </a:pPr>
            <a:r>
              <a:rPr lang="en-US" sz="2000" dirty="0" smtClean="0">
                <a:cs typeface="Arial" charset="0"/>
              </a:rPr>
              <a:t>Return to it if there is time.</a:t>
            </a:r>
          </a:p>
          <a:p>
            <a:pPr marL="231775" lvl="1" indent="-231775">
              <a:buClr>
                <a:srgbClr val="1397FE"/>
              </a:buClr>
              <a:buFont typeface="Wingdings" pitchFamily="2" charset="2"/>
              <a:buChar char="§"/>
            </a:pPr>
            <a:r>
              <a:rPr lang="en-US" sz="2000" dirty="0" smtClean="0">
                <a:cs typeface="Arial" charset="0"/>
              </a:rPr>
              <a:t>Remember: you don’t have to answer every question to score well.</a:t>
            </a:r>
            <a:endParaRPr lang="en-US" sz="2400" dirty="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dirty="0" smtClean="0">
                <a:latin typeface="Arial" pitchFamily="34" charset="0"/>
                <a:ea typeface="ＭＳ Ｐゴシック" pitchFamily="34" charset="-128"/>
                <a:cs typeface="Arial" pitchFamily="34" charset="0"/>
              </a:rPr>
              <a:t>Visit collegeboard.org </a:t>
            </a:r>
            <a:endParaRPr lang="en-US" b="0" baseline="30000" dirty="0" smtClean="0">
              <a:latin typeface="Arial" pitchFamily="34" charset="0"/>
              <a:ea typeface="ＭＳ Ｐゴシック" pitchFamily="34" charset="-128"/>
              <a:cs typeface="Arial" pitchFamily="34" charset="0"/>
            </a:endParaRPr>
          </a:p>
        </p:txBody>
      </p:sp>
      <p:pic>
        <p:nvPicPr>
          <p:cNvPr id="7" name="Picture 2"/>
          <p:cNvPicPr>
            <a:picLocks noGrp="1" noChangeAspect="1" noChangeArrowheads="1"/>
          </p:cNvPicPr>
          <p:nvPr>
            <p:ph idx="1"/>
          </p:nvPr>
        </p:nvPicPr>
        <p:blipFill>
          <a:blip r:embed="rId3"/>
          <a:srcRect l="909" t="12444" r="1724" b="3111"/>
          <a:stretch>
            <a:fillRect/>
          </a:stretch>
        </p:blipFill>
        <p:spPr bwMode="auto">
          <a:xfrm>
            <a:off x="471851" y="1600200"/>
            <a:ext cx="8200297" cy="4445000"/>
          </a:xfrm>
          <a:prstGeom prst="rect">
            <a:avLst/>
          </a:prstGeom>
          <a:noFill/>
          <a:ln w="9525">
            <a:solidFill>
              <a:schemeClr val="tx1"/>
            </a:solidFill>
            <a:miter lim="800000"/>
            <a:headEnd/>
            <a:tailEnd/>
          </a:ln>
        </p:spPr>
      </p:pic>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dirty="0" smtClean="0">
                <a:latin typeface="Arial" pitchFamily="34" charset="0"/>
                <a:ea typeface="ＭＳ Ｐゴシック" pitchFamily="34" charset="-128"/>
                <a:cs typeface="Arial" pitchFamily="34" charset="0"/>
              </a:rPr>
              <a:t>Take the PSAT/NMSQT</a:t>
            </a:r>
            <a:endParaRPr lang="en-US" dirty="0" smtClean="0">
              <a:solidFill>
                <a:srgbClr val="FF0000"/>
              </a:solidFill>
              <a:latin typeface="Arial" pitchFamily="34" charset="0"/>
              <a:ea typeface="ＭＳ Ｐゴシック" pitchFamily="34" charset="-128"/>
              <a:cs typeface="Arial" pitchFamily="34" charset="0"/>
            </a:endParaRPr>
          </a:p>
        </p:txBody>
      </p:sp>
      <p:sp>
        <p:nvSpPr>
          <p:cNvPr id="8" name="TextBox 4"/>
          <p:cNvSpPr txBox="1">
            <a:spLocks noChangeArrowheads="1"/>
          </p:cNvSpPr>
          <p:nvPr/>
        </p:nvSpPr>
        <p:spPr bwMode="auto">
          <a:xfrm>
            <a:off x="457200" y="1842448"/>
            <a:ext cx="8229600" cy="3785652"/>
          </a:xfrm>
          <a:prstGeom prst="rect">
            <a:avLst/>
          </a:prstGeom>
          <a:noFill/>
          <a:ln w="9525">
            <a:noFill/>
            <a:miter lim="800000"/>
            <a:headEnd/>
            <a:tailEnd/>
          </a:ln>
        </p:spPr>
        <p:txBody>
          <a:bodyPr wrap="square">
            <a:spAutoFit/>
          </a:bodyPr>
          <a:lstStyle/>
          <a:p>
            <a:r>
              <a:rPr lang="en-US" sz="2000" dirty="0">
                <a:cs typeface="Arial" charset="0"/>
              </a:rPr>
              <a:t>How to Sign Up</a:t>
            </a:r>
            <a:r>
              <a:rPr lang="en-US" sz="2000" dirty="0" smtClean="0">
                <a:cs typeface="Arial" charset="0"/>
              </a:rPr>
              <a:t>:	_____________________________________</a:t>
            </a:r>
            <a:endParaRPr lang="en-US" sz="2000" dirty="0">
              <a:cs typeface="Arial" charset="0"/>
            </a:endParaRPr>
          </a:p>
          <a:p>
            <a:endParaRPr lang="en-US" sz="2000" dirty="0">
              <a:cs typeface="Arial" charset="0"/>
            </a:endParaRPr>
          </a:p>
          <a:p>
            <a:r>
              <a:rPr lang="en-US" sz="2000" dirty="0">
                <a:cs typeface="Arial" charset="0"/>
              </a:rPr>
              <a:t>Test Day/Date:	</a:t>
            </a:r>
            <a:r>
              <a:rPr lang="en-US" sz="2000" dirty="0" smtClean="0">
                <a:cs typeface="Arial" charset="0"/>
              </a:rPr>
              <a:t>	_____________________________________</a:t>
            </a:r>
            <a:endParaRPr lang="en-US" sz="2000" dirty="0">
              <a:cs typeface="Arial" charset="0"/>
            </a:endParaRPr>
          </a:p>
          <a:p>
            <a:endParaRPr lang="en-US" sz="2000" dirty="0">
              <a:cs typeface="Arial" charset="0"/>
            </a:endParaRPr>
          </a:p>
          <a:p>
            <a:r>
              <a:rPr lang="en-US" sz="2000" dirty="0">
                <a:cs typeface="Arial" charset="0"/>
              </a:rPr>
              <a:t>Time:		</a:t>
            </a:r>
            <a:r>
              <a:rPr lang="en-US" sz="2000" dirty="0" smtClean="0">
                <a:cs typeface="Arial" charset="0"/>
              </a:rPr>
              <a:t>		_____________________________________</a:t>
            </a:r>
            <a:endParaRPr lang="en-US" sz="2000" dirty="0">
              <a:cs typeface="Arial" charset="0"/>
            </a:endParaRPr>
          </a:p>
          <a:p>
            <a:endParaRPr lang="en-US" sz="2000" dirty="0">
              <a:cs typeface="Arial" charset="0"/>
            </a:endParaRPr>
          </a:p>
          <a:p>
            <a:r>
              <a:rPr lang="en-US" sz="2000" dirty="0">
                <a:cs typeface="Arial" charset="0"/>
              </a:rPr>
              <a:t>Location:		</a:t>
            </a:r>
            <a:r>
              <a:rPr lang="en-US" sz="2000" dirty="0" smtClean="0">
                <a:cs typeface="Arial" charset="0"/>
              </a:rPr>
              <a:t>	_____________________________________</a:t>
            </a:r>
            <a:endParaRPr lang="en-US" sz="2000" dirty="0">
              <a:cs typeface="Arial" charset="0"/>
            </a:endParaRPr>
          </a:p>
          <a:p>
            <a:endParaRPr lang="en-US" sz="2000" dirty="0">
              <a:cs typeface="Arial" charset="0"/>
            </a:endParaRPr>
          </a:p>
          <a:p>
            <a:r>
              <a:rPr lang="en-US" sz="2000" dirty="0">
                <a:cs typeface="Arial" charset="0"/>
              </a:rPr>
              <a:t>Bring:</a:t>
            </a:r>
          </a:p>
          <a:p>
            <a:endParaRPr lang="en-US" sz="2000" dirty="0">
              <a:cs typeface="Arial" charset="0"/>
            </a:endParaRPr>
          </a:p>
          <a:p>
            <a:pPr marL="914400" indent="-450850">
              <a:buFont typeface="Wingdings" pitchFamily="2" charset="2"/>
              <a:buChar char="§"/>
            </a:pPr>
            <a:r>
              <a:rPr lang="en-US" sz="2000" dirty="0">
                <a:cs typeface="Arial" charset="0"/>
              </a:rPr>
              <a:t> Two #2 Pencils</a:t>
            </a:r>
          </a:p>
          <a:p>
            <a:pPr marL="914400" indent="-450850">
              <a:buFont typeface="Wingdings" pitchFamily="2" charset="2"/>
              <a:buChar char="§"/>
            </a:pPr>
            <a:r>
              <a:rPr lang="en-US" sz="2000" dirty="0">
                <a:cs typeface="Arial" charset="0"/>
              </a:rPr>
              <a:t> Calculator (optional)</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741363" y="3149600"/>
            <a:ext cx="7894637" cy="1181100"/>
          </a:xfrm>
        </p:spPr>
        <p:txBody>
          <a:bodyPr/>
          <a:lstStyle/>
          <a:p>
            <a:pPr eaLnBrk="1" hangingPunct="1"/>
            <a:r>
              <a:rPr lang="en-US" dirty="0" smtClean="0">
                <a:latin typeface="Arial" pitchFamily="34" charset="0"/>
                <a:ea typeface="ＭＳ Ｐゴシック" pitchFamily="34" charset="-128"/>
                <a:cs typeface="Arial" pitchFamily="34" charset="0"/>
              </a:rPr>
              <a:t>What is the PSAT/NMSQT?</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PSAT/NMSQT</a:t>
            </a:r>
            <a:endParaRPr lang="en-US" dirty="0"/>
          </a:p>
        </p:txBody>
      </p:sp>
      <p:sp>
        <p:nvSpPr>
          <p:cNvPr id="5" name="Subtitle 4"/>
          <p:cNvSpPr>
            <a:spLocks noGrp="1"/>
          </p:cNvSpPr>
          <p:nvPr>
            <p:ph type="subTitle" idx="1"/>
          </p:nvPr>
        </p:nvSpPr>
        <p:spPr/>
        <p:txBody>
          <a:bodyPr/>
          <a:lstStyle/>
          <a:p>
            <a:r>
              <a:rPr lang="en-US" dirty="0" smtClean="0"/>
              <a:t>A Step to the Future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dirty="0" smtClean="0">
                <a:latin typeface="Arial" pitchFamily="34" charset="0"/>
                <a:ea typeface="ＭＳ Ｐゴシック" pitchFamily="34" charset="-128"/>
                <a:cs typeface="Arial" pitchFamily="34" charset="0"/>
              </a:rPr>
              <a:t>What is the PSAT/NMSQT</a:t>
            </a:r>
            <a:r>
              <a:rPr lang="en-US" baseline="30000" dirty="0" smtClean="0">
                <a:latin typeface="Arial" pitchFamily="34" charset="0"/>
                <a:ea typeface="ＭＳ Ｐゴシック" pitchFamily="34" charset="-128"/>
                <a:cs typeface="Arial" pitchFamily="34" charset="0"/>
              </a:rPr>
              <a:t>®</a:t>
            </a:r>
            <a:r>
              <a:rPr lang="en-US" dirty="0" smtClean="0">
                <a:latin typeface="Arial" pitchFamily="34" charset="0"/>
                <a:ea typeface="ＭＳ Ｐゴシック" pitchFamily="34" charset="-128"/>
                <a:cs typeface="Arial" pitchFamily="34" charset="0"/>
              </a:rPr>
              <a:t>?</a:t>
            </a:r>
          </a:p>
        </p:txBody>
      </p:sp>
      <p:sp>
        <p:nvSpPr>
          <p:cNvPr id="17411" name="Content Placeholder 1"/>
          <p:cNvSpPr>
            <a:spLocks noGrp="1"/>
          </p:cNvSpPr>
          <p:nvPr>
            <p:ph idx="1"/>
          </p:nvPr>
        </p:nvSpPr>
        <p:spPr/>
        <p:txBody>
          <a:bodyPr/>
          <a:lstStyle/>
          <a:p>
            <a:pPr marL="228600" indent="-228600"/>
            <a:r>
              <a:rPr lang="en-US" sz="2800" dirty="0" smtClean="0">
                <a:cs typeface="Arial" charset="0"/>
              </a:rPr>
              <a:t>Measures academic skills you’ll need for college</a:t>
            </a:r>
          </a:p>
          <a:p>
            <a:pPr marL="228600" indent="-228600"/>
            <a:r>
              <a:rPr lang="en-US" sz="2800" dirty="0" smtClean="0">
                <a:cs typeface="Arial" charset="0"/>
              </a:rPr>
              <a:t>Co-sponsored by the College Board and National Merit Scholarship Corporation</a:t>
            </a:r>
          </a:p>
          <a:p>
            <a:pPr marL="228600" indent="-228600"/>
            <a:r>
              <a:rPr lang="en-US" sz="2800" dirty="0" smtClean="0">
                <a:cs typeface="Arial" charset="0"/>
              </a:rPr>
              <a:t>Serves as an entry point to National Merit Scholarship Corporation competitions and practice for the SAT</a:t>
            </a:r>
          </a:p>
          <a:p>
            <a:pPr marL="228600" indent="-228600"/>
            <a:r>
              <a:rPr lang="en-US" sz="2800" dirty="0" smtClean="0">
                <a:cs typeface="Arial" charset="0"/>
              </a:rPr>
              <a:t>Approximately 3.5 million students participate each year (44%  eleventh-graders and 56% tenth-graders or younger)</a:t>
            </a:r>
            <a:endParaRPr lang="en-US" sz="2800" dirty="0">
              <a:cs typeface="Arial" charset="0"/>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dirty="0" smtClean="0">
                <a:latin typeface="Arial" pitchFamily="34" charset="0"/>
                <a:ea typeface="ＭＳ Ｐゴシック" pitchFamily="34" charset="-128"/>
                <a:cs typeface="Arial" pitchFamily="34" charset="0"/>
              </a:rPr>
              <a:t>Benefits of the PSAT/NMSQT</a:t>
            </a:r>
            <a:r>
              <a:rPr lang="en-US" b="0" baseline="30000" dirty="0" smtClean="0">
                <a:latin typeface="Arial" pitchFamily="34" charset="0"/>
                <a:ea typeface="ＭＳ Ｐゴシック" pitchFamily="34" charset="-128"/>
                <a:cs typeface="Arial" pitchFamily="34" charset="0"/>
              </a:rPr>
              <a:t>®</a:t>
            </a:r>
            <a:endParaRPr lang="en-US" dirty="0" smtClean="0">
              <a:latin typeface="Arial" pitchFamily="34" charset="0"/>
              <a:ea typeface="ＭＳ Ｐゴシック" pitchFamily="34" charset="-128"/>
              <a:cs typeface="Arial" pitchFamily="34" charset="0"/>
            </a:endParaRPr>
          </a:p>
        </p:txBody>
      </p:sp>
      <p:sp>
        <p:nvSpPr>
          <p:cNvPr id="18435" name="Content Placeholder 4"/>
          <p:cNvSpPr>
            <a:spLocks noGrp="1"/>
          </p:cNvSpPr>
          <p:nvPr>
            <p:ph idx="1"/>
          </p:nvPr>
        </p:nvSpPr>
        <p:spPr>
          <a:xfrm>
            <a:off x="457200" y="1600200"/>
            <a:ext cx="8229600" cy="4927600"/>
          </a:xfrm>
        </p:spPr>
        <p:txBody>
          <a:bodyPr/>
          <a:lstStyle/>
          <a:p>
            <a:pPr marL="228600" indent="-228600"/>
            <a:r>
              <a:rPr lang="en-US" sz="2800" dirty="0" smtClean="0">
                <a:cs typeface="Arial" charset="0"/>
              </a:rPr>
              <a:t>Preparation for the SAT®</a:t>
            </a:r>
          </a:p>
          <a:p>
            <a:pPr marL="228600" indent="-228600"/>
            <a:r>
              <a:rPr lang="en-US" sz="2800" dirty="0" smtClean="0">
                <a:cs typeface="Arial" charset="0"/>
              </a:rPr>
              <a:t>Scholarship and recognition opportunities (11</a:t>
            </a:r>
            <a:r>
              <a:rPr lang="en-US" sz="2800" baseline="30000" dirty="0" smtClean="0">
                <a:cs typeface="Arial" charset="0"/>
              </a:rPr>
              <a:t>th</a:t>
            </a:r>
            <a:r>
              <a:rPr lang="en-US" sz="2800" dirty="0" smtClean="0">
                <a:cs typeface="Arial" charset="0"/>
              </a:rPr>
              <a:t> grade)</a:t>
            </a:r>
          </a:p>
          <a:p>
            <a:pPr marL="228600" indent="-228600"/>
            <a:r>
              <a:rPr lang="en-US" sz="2800" dirty="0" smtClean="0">
                <a:cs typeface="Arial" charset="0"/>
              </a:rPr>
              <a:t>College and career planning tools</a:t>
            </a:r>
          </a:p>
          <a:p>
            <a:pPr marL="228600" indent="-228600"/>
            <a:r>
              <a:rPr lang="en-US" sz="2800" dirty="0" smtClean="0">
                <a:cs typeface="Arial" charset="0"/>
              </a:rPr>
              <a:t>Admissions and financial aid information from colleges</a:t>
            </a:r>
          </a:p>
          <a:p>
            <a:pPr marL="228600" indent="-228600"/>
            <a:r>
              <a:rPr lang="en-US" sz="2800" dirty="0" smtClean="0">
                <a:cs typeface="Arial" charset="0"/>
              </a:rPr>
              <a:t>Feedback  on academic skills</a:t>
            </a:r>
            <a:endParaRPr lang="en-US" sz="2800" dirty="0">
              <a:cs typeface="Arial" charset="0"/>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Arial" pitchFamily="34" charset="0"/>
                <a:ea typeface="ＭＳ Ｐゴシック" pitchFamily="34" charset="-128"/>
                <a:cs typeface="Arial" pitchFamily="34" charset="0"/>
              </a:rPr>
              <a:t>What Skills are Tested on the PSAT/NMSQT</a:t>
            </a:r>
            <a:r>
              <a:rPr lang="en-US" b="0" dirty="0" smtClean="0">
                <a:latin typeface="Arial" pitchFamily="34" charset="0"/>
                <a:ea typeface="ＭＳ Ｐゴシック" pitchFamily="34" charset="-128"/>
                <a:cs typeface="Arial" pitchFamily="34" charset="0"/>
              </a:rPr>
              <a:t>?</a:t>
            </a:r>
            <a:endParaRPr lang="en-US" dirty="0" smtClean="0">
              <a:latin typeface="Arial" pitchFamily="34" charset="0"/>
              <a:ea typeface="ＭＳ Ｐゴシック" pitchFamily="34" charset="-128"/>
              <a:cs typeface="Arial" pitchFamily="34" charset="0"/>
            </a:endParaRPr>
          </a:p>
        </p:txBody>
      </p:sp>
      <p:sp>
        <p:nvSpPr>
          <p:cNvPr id="19459" name="Content Placeholder 1"/>
          <p:cNvSpPr>
            <a:spLocks noGrp="1"/>
          </p:cNvSpPr>
          <p:nvPr>
            <p:ph idx="1"/>
          </p:nvPr>
        </p:nvSpPr>
        <p:spPr/>
        <p:txBody>
          <a:bodyPr/>
          <a:lstStyle/>
          <a:p>
            <a:pPr marL="4763" indent="-4763" fontAlgn="auto">
              <a:spcBef>
                <a:spcPts val="0"/>
              </a:spcBef>
              <a:spcAft>
                <a:spcPts val="0"/>
              </a:spcAft>
              <a:buNone/>
              <a:defRPr/>
            </a:pPr>
            <a:r>
              <a:rPr lang="en-US" dirty="0" smtClean="0">
                <a:latin typeface="Arial" pitchFamily="34" charset="0"/>
                <a:cs typeface="Arial" pitchFamily="34" charset="0"/>
              </a:rPr>
              <a:t>	</a:t>
            </a:r>
            <a:r>
              <a:rPr lang="en-US" sz="2800" dirty="0" smtClean="0">
                <a:latin typeface="Arial" pitchFamily="34" charset="0"/>
                <a:cs typeface="Arial" pitchFamily="34" charset="0"/>
              </a:rPr>
              <a:t>The test assesses the academic skills that you’ve developed over the years, primarily through your course work.</a:t>
            </a:r>
          </a:p>
          <a:p>
            <a:pPr marL="4763" indent="-4763" fontAlgn="auto">
              <a:spcBef>
                <a:spcPts val="0"/>
              </a:spcBef>
              <a:spcAft>
                <a:spcPts val="0"/>
              </a:spcAft>
              <a:defRPr/>
            </a:pPr>
            <a:endParaRPr lang="en-US" sz="2800" dirty="0" smtClean="0">
              <a:latin typeface="Arial" pitchFamily="34" charset="0"/>
              <a:cs typeface="Arial" pitchFamily="34" charset="0"/>
            </a:endParaRPr>
          </a:p>
          <a:p>
            <a:pPr marL="4763" indent="-4763" fontAlgn="auto">
              <a:spcBef>
                <a:spcPts val="0"/>
              </a:spcBef>
              <a:spcAft>
                <a:spcPts val="0"/>
              </a:spcAft>
              <a:buNone/>
              <a:defRPr/>
            </a:pPr>
            <a:r>
              <a:rPr lang="en-US" sz="2800" dirty="0" smtClean="0">
                <a:latin typeface="Arial" pitchFamily="34" charset="0"/>
                <a:cs typeface="Arial" pitchFamily="34" charset="0"/>
              </a:rPr>
              <a:t>	These skills are considered essential for success in high school and college:</a:t>
            </a:r>
          </a:p>
          <a:p>
            <a:pPr fontAlgn="auto">
              <a:spcBef>
                <a:spcPts val="0"/>
              </a:spcBef>
              <a:spcAft>
                <a:spcPts val="0"/>
              </a:spcAft>
              <a:buNone/>
              <a:defRPr/>
            </a:pPr>
            <a:endParaRPr lang="en-US" dirty="0" smtClean="0">
              <a:latin typeface="Arial" pitchFamily="34" charset="0"/>
              <a:cs typeface="Arial" pitchFamily="34" charset="0"/>
            </a:endParaRPr>
          </a:p>
          <a:p>
            <a:pPr marL="228600" indent="-228600" fontAlgn="auto">
              <a:spcBef>
                <a:spcPts val="0"/>
              </a:spcBef>
              <a:spcAft>
                <a:spcPts val="0"/>
              </a:spcAft>
              <a:defRPr/>
            </a:pPr>
            <a:r>
              <a:rPr lang="en-US" dirty="0" smtClean="0">
                <a:latin typeface="Arial" pitchFamily="34" charset="0"/>
                <a:cs typeface="Arial" pitchFamily="34" charset="0"/>
              </a:rPr>
              <a:t>Critical Reading</a:t>
            </a:r>
          </a:p>
          <a:p>
            <a:pPr marL="228600" indent="-228600" fontAlgn="auto">
              <a:spcBef>
                <a:spcPts val="0"/>
              </a:spcBef>
              <a:spcAft>
                <a:spcPts val="0"/>
              </a:spcAft>
              <a:defRPr/>
            </a:pPr>
            <a:r>
              <a:rPr lang="en-US" dirty="0" smtClean="0">
                <a:latin typeface="Arial" pitchFamily="34" charset="0"/>
                <a:cs typeface="Arial" pitchFamily="34" charset="0"/>
              </a:rPr>
              <a:t>Mathematics</a:t>
            </a:r>
          </a:p>
          <a:p>
            <a:pPr marL="228600" indent="-228600" fontAlgn="auto">
              <a:spcBef>
                <a:spcPts val="0"/>
              </a:spcBef>
              <a:spcAft>
                <a:spcPts val="0"/>
              </a:spcAft>
              <a:defRPr/>
            </a:pPr>
            <a:r>
              <a:rPr lang="en-US" dirty="0" smtClean="0">
                <a:latin typeface="Arial" pitchFamily="34" charset="0"/>
                <a:cs typeface="Arial" pitchFamily="34" charset="0"/>
              </a:rPr>
              <a:t>Writing Skills</a:t>
            </a:r>
          </a:p>
          <a:p>
            <a:pPr marL="287338" indent="-287338" eaLnBrk="1" hangingPunct="1">
              <a:spcBef>
                <a:spcPct val="0"/>
              </a:spcBef>
              <a:spcAft>
                <a:spcPts val="1600"/>
              </a:spcAft>
              <a:buNone/>
            </a:pPr>
            <a:r>
              <a:rPr lang="en-US" dirty="0" smtClean="0">
                <a:latin typeface="Arial" pitchFamily="34" charset="0"/>
                <a:ea typeface="ＭＳ Ｐゴシック" pitchFamily="34" charset="-128"/>
                <a:cs typeface="Arial" pitchFamily="34" charset="0"/>
              </a:rPr>
              <a:t>                                                                  </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85022" y="1791268"/>
            <a:ext cx="4412580" cy="359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itle 1"/>
          <p:cNvSpPr>
            <a:spLocks noGrp="1"/>
          </p:cNvSpPr>
          <p:nvPr>
            <p:ph type="title"/>
          </p:nvPr>
        </p:nvSpPr>
        <p:spPr/>
        <p:txBody>
          <a:bodyPr/>
          <a:lstStyle/>
          <a:p>
            <a:pPr eaLnBrk="1" hangingPunct="1"/>
            <a:r>
              <a:rPr lang="en-US" dirty="0" smtClean="0">
                <a:latin typeface="Arial" pitchFamily="34" charset="0"/>
                <a:ea typeface="ＭＳ Ｐゴシック" pitchFamily="34" charset="-128"/>
                <a:cs typeface="Arial" pitchFamily="34" charset="0"/>
              </a:rPr>
              <a:t>Critical Reading Questions</a:t>
            </a:r>
          </a:p>
        </p:txBody>
      </p:sp>
      <p:sp>
        <p:nvSpPr>
          <p:cNvPr id="20483" name="Content Placeholder 3"/>
          <p:cNvSpPr>
            <a:spLocks noGrp="1"/>
          </p:cNvSpPr>
          <p:nvPr>
            <p:ph idx="1"/>
          </p:nvPr>
        </p:nvSpPr>
        <p:spPr/>
        <p:txBody>
          <a:bodyPr/>
          <a:lstStyle/>
          <a:p>
            <a:pPr fontAlgn="auto">
              <a:lnSpc>
                <a:spcPct val="90000"/>
              </a:lnSpc>
              <a:spcBef>
                <a:spcPts val="0"/>
              </a:spcBef>
              <a:spcAft>
                <a:spcPts val="0"/>
              </a:spcAft>
              <a:buNone/>
              <a:defRPr/>
            </a:pPr>
            <a:r>
              <a:rPr lang="en-US" dirty="0" smtClean="0">
                <a:latin typeface="Arial" pitchFamily="34" charset="0"/>
                <a:cs typeface="Arial" pitchFamily="34" charset="0"/>
              </a:rPr>
              <a:t>	</a:t>
            </a:r>
            <a:r>
              <a:rPr lang="en-US" sz="3200" dirty="0" smtClean="0">
                <a:latin typeface="Arial" pitchFamily="34" charset="0"/>
                <a:cs typeface="Arial" pitchFamily="34" charset="0"/>
              </a:rPr>
              <a:t>Use content from:</a:t>
            </a:r>
          </a:p>
          <a:p>
            <a:pPr lvl="1" fontAlgn="auto">
              <a:lnSpc>
                <a:spcPct val="90000"/>
              </a:lnSpc>
              <a:spcBef>
                <a:spcPts val="0"/>
              </a:spcBef>
              <a:spcAft>
                <a:spcPts val="0"/>
              </a:spcAft>
              <a:defRPr/>
            </a:pPr>
            <a:r>
              <a:rPr lang="en-US" dirty="0" smtClean="0">
                <a:latin typeface="Arial" pitchFamily="34" charset="0"/>
                <a:cs typeface="Arial" pitchFamily="34" charset="0"/>
              </a:rPr>
              <a:t>humanities</a:t>
            </a:r>
          </a:p>
          <a:p>
            <a:pPr lvl="1" fontAlgn="auto">
              <a:lnSpc>
                <a:spcPct val="90000"/>
              </a:lnSpc>
              <a:spcBef>
                <a:spcPts val="0"/>
              </a:spcBef>
              <a:spcAft>
                <a:spcPts val="0"/>
              </a:spcAft>
              <a:defRPr/>
            </a:pPr>
            <a:r>
              <a:rPr lang="en-US" dirty="0" smtClean="0">
                <a:latin typeface="Arial" pitchFamily="34" charset="0"/>
                <a:cs typeface="Arial" pitchFamily="34" charset="0"/>
              </a:rPr>
              <a:t>social studies</a:t>
            </a:r>
          </a:p>
          <a:p>
            <a:pPr lvl="1" fontAlgn="auto">
              <a:lnSpc>
                <a:spcPct val="90000"/>
              </a:lnSpc>
              <a:spcBef>
                <a:spcPts val="0"/>
              </a:spcBef>
              <a:spcAft>
                <a:spcPts val="0"/>
              </a:spcAft>
              <a:defRPr/>
            </a:pPr>
            <a:r>
              <a:rPr lang="en-US" dirty="0" smtClean="0">
                <a:latin typeface="Arial" pitchFamily="34" charset="0"/>
                <a:cs typeface="Arial" pitchFamily="34" charset="0"/>
              </a:rPr>
              <a:t>natural sciences</a:t>
            </a:r>
          </a:p>
          <a:p>
            <a:pPr lvl="1" fontAlgn="auto">
              <a:lnSpc>
                <a:spcPct val="90000"/>
              </a:lnSpc>
              <a:spcBef>
                <a:spcPts val="0"/>
              </a:spcBef>
              <a:spcAft>
                <a:spcPts val="0"/>
              </a:spcAft>
              <a:defRPr/>
            </a:pPr>
            <a:r>
              <a:rPr lang="en-US" dirty="0" smtClean="0">
                <a:latin typeface="Arial" pitchFamily="34" charset="0"/>
                <a:cs typeface="Arial" pitchFamily="34" charset="0"/>
              </a:rPr>
              <a:t>literature</a:t>
            </a:r>
          </a:p>
          <a:p>
            <a:pPr fontAlgn="auto">
              <a:lnSpc>
                <a:spcPct val="90000"/>
              </a:lnSpc>
              <a:spcBef>
                <a:spcPts val="0"/>
              </a:spcBef>
              <a:spcAft>
                <a:spcPts val="0"/>
              </a:spcAft>
              <a:defRPr/>
            </a:pPr>
            <a:endParaRPr lang="en-US" sz="2000" dirty="0" smtClean="0">
              <a:latin typeface="Arial" pitchFamily="34" charset="0"/>
              <a:cs typeface="Arial" pitchFamily="34" charset="0"/>
            </a:endParaRPr>
          </a:p>
          <a:p>
            <a:pPr marL="228600" indent="-228600" fontAlgn="auto">
              <a:lnSpc>
                <a:spcPct val="90000"/>
              </a:lnSpc>
              <a:spcBef>
                <a:spcPts val="0"/>
              </a:spcBef>
              <a:spcAft>
                <a:spcPts val="0"/>
              </a:spcAft>
              <a:buFont typeface="Arial" pitchFamily="34" charset="0"/>
              <a:buChar char="•"/>
              <a:defRPr/>
            </a:pPr>
            <a:r>
              <a:rPr lang="en-US" sz="3200" dirty="0" smtClean="0">
                <a:latin typeface="Arial" pitchFamily="34" charset="0"/>
                <a:cs typeface="Arial" pitchFamily="34" charset="0"/>
              </a:rPr>
              <a:t>13 Sentence </a:t>
            </a:r>
            <a:br>
              <a:rPr lang="en-US" sz="3200" dirty="0" smtClean="0">
                <a:latin typeface="Arial" pitchFamily="34" charset="0"/>
                <a:cs typeface="Arial" pitchFamily="34" charset="0"/>
              </a:rPr>
            </a:br>
            <a:r>
              <a:rPr lang="en-US" sz="3200" dirty="0" smtClean="0">
                <a:latin typeface="Arial" pitchFamily="34" charset="0"/>
                <a:cs typeface="Arial" pitchFamily="34" charset="0"/>
              </a:rPr>
              <a:t>Completions</a:t>
            </a:r>
          </a:p>
          <a:p>
            <a:pPr marL="228600" indent="-228600" fontAlgn="auto">
              <a:lnSpc>
                <a:spcPct val="90000"/>
              </a:lnSpc>
              <a:spcBef>
                <a:spcPts val="0"/>
              </a:spcBef>
              <a:spcAft>
                <a:spcPts val="0"/>
              </a:spcAft>
              <a:defRPr/>
            </a:pPr>
            <a:endParaRPr lang="en-US" sz="2000" dirty="0" smtClean="0">
              <a:latin typeface="Arial" pitchFamily="34" charset="0"/>
              <a:cs typeface="Arial" pitchFamily="34" charset="0"/>
            </a:endParaRPr>
          </a:p>
          <a:p>
            <a:pPr marL="228600" indent="-228600" fontAlgn="auto">
              <a:lnSpc>
                <a:spcPct val="90000"/>
              </a:lnSpc>
              <a:spcBef>
                <a:spcPts val="0"/>
              </a:spcBef>
              <a:spcAft>
                <a:spcPts val="0"/>
              </a:spcAft>
              <a:buFont typeface="Arial" pitchFamily="34" charset="0"/>
              <a:buChar char="•"/>
              <a:defRPr/>
            </a:pPr>
            <a:r>
              <a:rPr lang="en-US" sz="3200" dirty="0" smtClean="0">
                <a:latin typeface="Arial" pitchFamily="34" charset="0"/>
                <a:cs typeface="Arial" pitchFamily="34" charset="0"/>
              </a:rPr>
              <a:t>35 Passage-Based </a:t>
            </a:r>
            <a:br>
              <a:rPr lang="en-US" sz="3200" dirty="0" smtClean="0">
                <a:latin typeface="Arial" pitchFamily="34" charset="0"/>
                <a:cs typeface="Arial" pitchFamily="34" charset="0"/>
              </a:rPr>
            </a:br>
            <a:r>
              <a:rPr lang="en-US" sz="3200" dirty="0" smtClean="0">
                <a:latin typeface="Arial" pitchFamily="34" charset="0"/>
                <a:cs typeface="Arial" pitchFamily="34" charset="0"/>
              </a:rPr>
              <a:t>Reading </a:t>
            </a:r>
            <a:br>
              <a:rPr lang="en-US" sz="3200" dirty="0" smtClean="0">
                <a:latin typeface="Arial" pitchFamily="34" charset="0"/>
                <a:cs typeface="Arial" pitchFamily="34" charset="0"/>
              </a:rPr>
            </a:br>
            <a:r>
              <a:rPr lang="en-US" sz="3200" dirty="0" smtClean="0">
                <a:latin typeface="Arial" pitchFamily="34" charset="0"/>
                <a:cs typeface="Arial" pitchFamily="34" charset="0"/>
              </a:rPr>
              <a:t>Questions</a:t>
            </a:r>
            <a:r>
              <a:rPr lang="en-US" sz="2000" dirty="0" smtClean="0">
                <a:latin typeface="Arial" pitchFamily="34" charset="0"/>
                <a:cs typeface="Arial" pitchFamily="34" charset="0"/>
              </a:rPr>
              <a:t>  (100- to 800-word passages)</a:t>
            </a:r>
            <a:endParaRPr lang="fr-FR" sz="2000" dirty="0" smtClean="0">
              <a:latin typeface="Arial" pitchFamily="34" charset="0"/>
              <a:cs typeface="Arial" pitchFamily="34" charset="0"/>
            </a:endParaRPr>
          </a:p>
          <a:p>
            <a:pPr eaLnBrk="1" hangingPunct="1">
              <a:buNone/>
            </a:pPr>
            <a:endParaRPr lang="en-US" dirty="0" smtClean="0">
              <a:latin typeface="Arial" pitchFamily="34" charset="0"/>
              <a:ea typeface="ＭＳ Ｐゴシック" pitchFamily="34" charset="-128"/>
              <a:cs typeface="Arial" pitchFamily="34" charset="0"/>
            </a:endParaRPr>
          </a:p>
        </p:txBody>
      </p:sp>
      <p:pic>
        <p:nvPicPr>
          <p:cNvPr id="5" name="Picture 2"/>
          <p:cNvPicPr>
            <a:picLocks noChangeAspect="1" noChangeArrowheads="1"/>
          </p:cNvPicPr>
          <p:nvPr/>
        </p:nvPicPr>
        <p:blipFill>
          <a:blip r:embed="rId4"/>
          <a:srcRect l="27038" t="51387" b="-1273"/>
          <a:stretch>
            <a:fillRect/>
          </a:stretch>
        </p:blipFill>
        <p:spPr bwMode="auto">
          <a:xfrm>
            <a:off x="5153144" y="1457443"/>
            <a:ext cx="3998794" cy="3070746"/>
          </a:xfrm>
          <a:prstGeom prst="rect">
            <a:avLst/>
          </a:prstGeom>
          <a:noFill/>
          <a:ln w="9525">
            <a:noFill/>
            <a:miter lim="800000"/>
            <a:headEnd/>
            <a:tailEnd/>
          </a:ln>
        </p:spPr>
      </p:pic>
      <p:sp>
        <p:nvSpPr>
          <p:cNvPr id="7" name="Rectangle 6"/>
          <p:cNvSpPr>
            <a:spLocks noChangeArrowheads="1"/>
          </p:cNvSpPr>
          <p:nvPr/>
        </p:nvSpPr>
        <p:spPr bwMode="auto">
          <a:xfrm>
            <a:off x="5090615" y="1457443"/>
            <a:ext cx="4061323" cy="142757"/>
          </a:xfrm>
          <a:prstGeom prst="rect">
            <a:avLst/>
          </a:prstGeom>
          <a:solidFill>
            <a:srgbClr val="752864"/>
          </a:solidFill>
          <a:ln>
            <a:noFill/>
          </a:ln>
          <a:effectLst>
            <a:outerShdw dist="23000" dir="5400000" rotWithShape="0">
              <a:srgbClr val="808080">
                <a:alpha val="34998"/>
              </a:srgbClr>
            </a:outerShdw>
          </a:effectLst>
          <a:extLst/>
        </p:spPr>
        <p:txBody>
          <a:bodyPr anchor="ctr"/>
          <a:lstStyle/>
          <a:p>
            <a:pPr algn="ctr">
              <a:defRPr/>
            </a:pPr>
            <a:endParaRPr lang="en-US" dirty="0">
              <a:solidFill>
                <a:schemeClr val="lt1"/>
              </a:solidFill>
              <a:latin typeface="+mn-lt"/>
              <a:ea typeface="+mn-ea"/>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3037" y="2257490"/>
            <a:ext cx="4638542" cy="378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457200" y="342900"/>
            <a:ext cx="8532813" cy="973138"/>
          </a:xfrm>
        </p:spPr>
        <p:txBody>
          <a:bodyPr/>
          <a:lstStyle/>
          <a:p>
            <a:r>
              <a:rPr lang="en-US" dirty="0" smtClean="0">
                <a:latin typeface="Arial" pitchFamily="34" charset="0"/>
                <a:ea typeface="ＭＳ Ｐゴシック" pitchFamily="34" charset="-128"/>
                <a:cs typeface="Arial" pitchFamily="34" charset="0"/>
              </a:rPr>
              <a:t>Mathematics Questions</a:t>
            </a:r>
          </a:p>
        </p:txBody>
      </p:sp>
      <p:sp>
        <p:nvSpPr>
          <p:cNvPr id="21507" name="TextBox 2"/>
          <p:cNvSpPr txBox="1">
            <a:spLocks noChangeArrowheads="1"/>
          </p:cNvSpPr>
          <p:nvPr/>
        </p:nvSpPr>
        <p:spPr bwMode="auto">
          <a:xfrm>
            <a:off x="457200" y="1316038"/>
            <a:ext cx="7690513" cy="5219891"/>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3200" dirty="0" smtClean="0">
                <a:cs typeface="Arial" pitchFamily="34" charset="0"/>
              </a:rPr>
              <a:t>Use content from:</a:t>
            </a:r>
          </a:p>
          <a:p>
            <a:pPr lvl="1" fontAlgn="auto">
              <a:spcBef>
                <a:spcPts val="0"/>
              </a:spcBef>
              <a:spcAft>
                <a:spcPts val="0"/>
              </a:spcAft>
              <a:defRPr/>
            </a:pPr>
            <a:r>
              <a:rPr lang="en-US" sz="2000" dirty="0" smtClean="0">
                <a:cs typeface="Arial" pitchFamily="34" charset="0"/>
              </a:rPr>
              <a:t>-number and operations</a:t>
            </a:r>
          </a:p>
          <a:p>
            <a:pPr lvl="1" fontAlgn="auto">
              <a:spcBef>
                <a:spcPts val="0"/>
              </a:spcBef>
              <a:spcAft>
                <a:spcPts val="0"/>
              </a:spcAft>
              <a:defRPr/>
            </a:pPr>
            <a:r>
              <a:rPr lang="en-US" sz="2000" dirty="0" smtClean="0">
                <a:cs typeface="Arial" pitchFamily="34" charset="0"/>
              </a:rPr>
              <a:t>-algebra and functions;</a:t>
            </a:r>
          </a:p>
          <a:p>
            <a:pPr lvl="1" fontAlgn="auto">
              <a:spcBef>
                <a:spcPts val="0"/>
              </a:spcBef>
              <a:spcAft>
                <a:spcPts val="0"/>
              </a:spcAft>
              <a:defRPr/>
            </a:pPr>
            <a:r>
              <a:rPr lang="en-US" sz="2000" dirty="0" smtClean="0">
                <a:cs typeface="Arial" pitchFamily="34" charset="0"/>
              </a:rPr>
              <a:t>-geometry and measurement</a:t>
            </a:r>
          </a:p>
          <a:p>
            <a:pPr lvl="1" fontAlgn="auto">
              <a:spcBef>
                <a:spcPts val="0"/>
              </a:spcBef>
              <a:spcAft>
                <a:spcPts val="0"/>
              </a:spcAft>
              <a:defRPr/>
            </a:pPr>
            <a:r>
              <a:rPr lang="en-US" sz="2000" dirty="0" smtClean="0">
                <a:cs typeface="Arial" pitchFamily="34" charset="0"/>
              </a:rPr>
              <a:t>-data analysis</a:t>
            </a:r>
          </a:p>
          <a:p>
            <a:pPr lvl="1" fontAlgn="auto">
              <a:spcBef>
                <a:spcPts val="0"/>
              </a:spcBef>
              <a:spcAft>
                <a:spcPts val="0"/>
              </a:spcAft>
              <a:defRPr/>
            </a:pPr>
            <a:r>
              <a:rPr lang="en-US" sz="2000" dirty="0" smtClean="0">
                <a:cs typeface="Arial" pitchFamily="34" charset="0"/>
              </a:rPr>
              <a:t>-statistics</a:t>
            </a:r>
          </a:p>
          <a:p>
            <a:pPr lvl="1" fontAlgn="auto">
              <a:spcBef>
                <a:spcPts val="0"/>
              </a:spcBef>
              <a:spcAft>
                <a:spcPts val="0"/>
              </a:spcAft>
              <a:defRPr/>
            </a:pPr>
            <a:r>
              <a:rPr lang="en-US" sz="2000" dirty="0" smtClean="0">
                <a:cs typeface="Arial" pitchFamily="34" charset="0"/>
              </a:rPr>
              <a:t>-probability</a:t>
            </a:r>
          </a:p>
          <a:p>
            <a:pPr fontAlgn="auto">
              <a:lnSpc>
                <a:spcPct val="90000"/>
              </a:lnSpc>
              <a:spcBef>
                <a:spcPts val="0"/>
              </a:spcBef>
              <a:spcAft>
                <a:spcPts val="0"/>
              </a:spcAft>
              <a:defRPr/>
            </a:pPr>
            <a:endParaRPr lang="en-US" sz="2000" dirty="0" smtClean="0">
              <a:cs typeface="Arial" pitchFamily="34" charset="0"/>
            </a:endParaRPr>
          </a:p>
          <a:p>
            <a:pPr marL="228600" indent="-228600" fontAlgn="auto">
              <a:lnSpc>
                <a:spcPct val="90000"/>
              </a:lnSpc>
              <a:spcBef>
                <a:spcPts val="0"/>
              </a:spcBef>
              <a:spcAft>
                <a:spcPts val="0"/>
              </a:spcAft>
              <a:defRPr/>
            </a:pPr>
            <a:r>
              <a:rPr lang="fr-FR" sz="3200" dirty="0" smtClean="0">
                <a:cs typeface="Arial" pitchFamily="34" charset="0"/>
              </a:rPr>
              <a:t>28 Multiple-</a:t>
            </a:r>
            <a:r>
              <a:rPr lang="fr-FR" sz="3200" dirty="0" err="1" smtClean="0">
                <a:cs typeface="Arial" pitchFamily="34" charset="0"/>
              </a:rPr>
              <a:t>Choice</a:t>
            </a:r>
            <a:r>
              <a:rPr lang="fr-FR" sz="3200" dirty="0" smtClean="0">
                <a:cs typeface="Arial" pitchFamily="34" charset="0"/>
              </a:rPr>
              <a:t> </a:t>
            </a:r>
            <a:br>
              <a:rPr lang="fr-FR" sz="3200" dirty="0" smtClean="0">
                <a:cs typeface="Arial" pitchFamily="34" charset="0"/>
              </a:rPr>
            </a:br>
            <a:r>
              <a:rPr lang="fr-FR" sz="3200" dirty="0" smtClean="0">
                <a:cs typeface="Arial" pitchFamily="34" charset="0"/>
              </a:rPr>
              <a:t>Questions</a:t>
            </a:r>
          </a:p>
          <a:p>
            <a:pPr marL="228600" indent="-228600" fontAlgn="auto">
              <a:lnSpc>
                <a:spcPct val="90000"/>
              </a:lnSpc>
              <a:spcBef>
                <a:spcPts val="0"/>
              </a:spcBef>
              <a:spcAft>
                <a:spcPts val="0"/>
              </a:spcAft>
              <a:defRPr/>
            </a:pPr>
            <a:endParaRPr lang="fr-FR" sz="2000" dirty="0" smtClean="0">
              <a:cs typeface="Arial" pitchFamily="34" charset="0"/>
            </a:endParaRPr>
          </a:p>
          <a:p>
            <a:pPr marL="460375" indent="-460375" fontAlgn="auto">
              <a:lnSpc>
                <a:spcPct val="90000"/>
              </a:lnSpc>
              <a:spcBef>
                <a:spcPts val="0"/>
              </a:spcBef>
              <a:spcAft>
                <a:spcPts val="0"/>
              </a:spcAft>
              <a:defRPr/>
            </a:pPr>
            <a:r>
              <a:rPr lang="fr-FR" sz="3200" dirty="0" smtClean="0">
                <a:cs typeface="Arial" pitchFamily="34" charset="0"/>
              </a:rPr>
              <a:t>10 </a:t>
            </a:r>
            <a:r>
              <a:rPr lang="fr-FR" sz="3200" dirty="0" err="1" smtClean="0">
                <a:cs typeface="Arial" pitchFamily="34" charset="0"/>
              </a:rPr>
              <a:t>Student</a:t>
            </a:r>
            <a:r>
              <a:rPr lang="fr-FR" sz="3200" dirty="0" smtClean="0">
                <a:cs typeface="Arial" pitchFamily="34" charset="0"/>
              </a:rPr>
              <a:t>-</a:t>
            </a:r>
            <a:r>
              <a:rPr lang="fr-FR" sz="3200" dirty="0" err="1" smtClean="0">
                <a:cs typeface="Arial" pitchFamily="34" charset="0"/>
              </a:rPr>
              <a:t>Produced</a:t>
            </a:r>
            <a:r>
              <a:rPr lang="fr-FR" sz="3200" dirty="0" smtClean="0">
                <a:cs typeface="Arial" pitchFamily="34" charset="0"/>
              </a:rPr>
              <a:t> </a:t>
            </a:r>
            <a:br>
              <a:rPr lang="fr-FR" sz="3200" dirty="0" smtClean="0">
                <a:cs typeface="Arial" pitchFamily="34" charset="0"/>
              </a:rPr>
            </a:br>
            <a:r>
              <a:rPr lang="en-US" sz="3200" dirty="0" smtClean="0">
                <a:cs typeface="Arial" pitchFamily="34" charset="0"/>
              </a:rPr>
              <a:t>Response</a:t>
            </a:r>
            <a:r>
              <a:rPr lang="fr-FR" sz="3200" dirty="0" smtClean="0">
                <a:cs typeface="Arial" pitchFamily="34" charset="0"/>
              </a:rPr>
              <a:t> Questions (</a:t>
            </a:r>
            <a:r>
              <a:rPr lang="en-US" sz="3200" dirty="0" smtClean="0">
                <a:cs typeface="Arial" pitchFamily="34" charset="0"/>
              </a:rPr>
              <a:t>“</a:t>
            </a:r>
            <a:r>
              <a:rPr lang="fr-FR" sz="3200" dirty="0" err="1" smtClean="0">
                <a:cs typeface="Arial" pitchFamily="34" charset="0"/>
              </a:rPr>
              <a:t>Grid</a:t>
            </a:r>
            <a:r>
              <a:rPr lang="fr-FR" sz="3200" dirty="0" smtClean="0">
                <a:cs typeface="Arial" pitchFamily="34" charset="0"/>
              </a:rPr>
              <a:t>-</a:t>
            </a:r>
            <a:r>
              <a:rPr lang="fr-FR" sz="3200" dirty="0" err="1" smtClean="0">
                <a:cs typeface="Arial" pitchFamily="34" charset="0"/>
              </a:rPr>
              <a:t>ins</a:t>
            </a:r>
            <a:r>
              <a:rPr lang="en-US" sz="3200" dirty="0" smtClean="0">
                <a:cs typeface="Arial" pitchFamily="34" charset="0"/>
              </a:rPr>
              <a:t>”</a:t>
            </a:r>
            <a:r>
              <a:rPr lang="fr-FR" sz="3200" dirty="0" smtClean="0">
                <a:cs typeface="Arial" pitchFamily="34" charset="0"/>
              </a:rPr>
              <a:t>)</a:t>
            </a:r>
          </a:p>
          <a:p>
            <a:pPr>
              <a:spcBef>
                <a:spcPts val="1200"/>
              </a:spcBef>
            </a:pPr>
            <a:endParaRPr lang="en-US" sz="2000" b="1" dirty="0">
              <a:solidFill>
                <a:schemeClr val="bg1"/>
              </a:solidFill>
            </a:endParaRPr>
          </a:p>
        </p:txBody>
      </p:sp>
      <p:pic>
        <p:nvPicPr>
          <p:cNvPr id="7" name="Picture 2"/>
          <p:cNvPicPr>
            <a:picLocks noChangeAspect="1" noChangeArrowheads="1"/>
          </p:cNvPicPr>
          <p:nvPr/>
        </p:nvPicPr>
        <p:blipFill>
          <a:blip r:embed="rId4"/>
          <a:srcRect/>
          <a:stretch>
            <a:fillRect/>
          </a:stretch>
        </p:blipFill>
        <p:spPr bwMode="auto">
          <a:xfrm>
            <a:off x="5090615" y="2256023"/>
            <a:ext cx="4061323" cy="2749854"/>
          </a:xfrm>
          <a:prstGeom prst="rect">
            <a:avLst/>
          </a:prstGeom>
          <a:noFill/>
          <a:ln w="9525">
            <a:noFill/>
            <a:miter lim="800000"/>
            <a:headEnd/>
            <a:tailEnd/>
          </a:ln>
        </p:spPr>
      </p:pic>
      <p:sp>
        <p:nvSpPr>
          <p:cNvPr id="8" name="Rectangle 7"/>
          <p:cNvSpPr>
            <a:spLocks noChangeArrowheads="1"/>
          </p:cNvSpPr>
          <p:nvPr/>
        </p:nvSpPr>
        <p:spPr bwMode="auto">
          <a:xfrm>
            <a:off x="5090615" y="2114733"/>
            <a:ext cx="4061323" cy="142757"/>
          </a:xfrm>
          <a:prstGeom prst="rect">
            <a:avLst/>
          </a:prstGeom>
          <a:solidFill>
            <a:srgbClr val="752864"/>
          </a:solidFill>
          <a:ln>
            <a:noFill/>
          </a:ln>
          <a:effectLst>
            <a:outerShdw dist="23000" dir="5400000" rotWithShape="0">
              <a:srgbClr val="808080">
                <a:alpha val="34998"/>
              </a:srgbClr>
            </a:outerShdw>
          </a:effectLst>
          <a:extLst/>
        </p:spPr>
        <p:txBody>
          <a:bodyPr anchor="ctr"/>
          <a:lstStyle/>
          <a:p>
            <a:pPr algn="ctr">
              <a:defRPr/>
            </a:pPr>
            <a:endParaRPr lang="en-US" dirty="0">
              <a:solidFill>
                <a:schemeClr val="lt1"/>
              </a:solidFill>
              <a:latin typeface="+mn-lt"/>
              <a:ea typeface="+mn-ea"/>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7767" y="2257490"/>
            <a:ext cx="3933812" cy="3206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title"/>
          </p:nvPr>
        </p:nvSpPr>
        <p:spPr/>
        <p:txBody>
          <a:bodyPr rtlCol="0">
            <a:normAutofit/>
          </a:bodyPr>
          <a:lstStyle/>
          <a:p>
            <a:pPr eaLnBrk="1" fontAlgn="auto" hangingPunct="1">
              <a:spcAft>
                <a:spcPts val="0"/>
              </a:spcAft>
              <a:defRPr/>
            </a:pPr>
            <a:r>
              <a:rPr lang="en-US" dirty="0" smtClean="0">
                <a:ea typeface="+mj-ea"/>
                <a:cs typeface="+mj-cs"/>
              </a:rPr>
              <a:t>Writing Skills Questions</a:t>
            </a:r>
          </a:p>
        </p:txBody>
      </p:sp>
      <p:sp>
        <p:nvSpPr>
          <p:cNvPr id="22531" name="Content Placeholder 1"/>
          <p:cNvSpPr>
            <a:spLocks noGrp="1"/>
          </p:cNvSpPr>
          <p:nvPr>
            <p:ph idx="1"/>
          </p:nvPr>
        </p:nvSpPr>
        <p:spPr>
          <a:xfrm>
            <a:off x="457200" y="1581150"/>
            <a:ext cx="8229600" cy="4189413"/>
          </a:xfrm>
        </p:spPr>
        <p:txBody>
          <a:bodyPr/>
          <a:lstStyle/>
          <a:p>
            <a:pPr marL="0" indent="0" fontAlgn="auto">
              <a:spcBef>
                <a:spcPts val="0"/>
              </a:spcBef>
              <a:spcAft>
                <a:spcPts val="0"/>
              </a:spcAft>
              <a:buNone/>
              <a:defRPr/>
            </a:pPr>
            <a:r>
              <a:rPr lang="en-US" sz="3200" dirty="0" smtClean="0">
                <a:latin typeface="Arial" pitchFamily="34" charset="0"/>
                <a:cs typeface="Arial" pitchFamily="34" charset="0"/>
              </a:rPr>
              <a:t>Focus on editing, grammar, </a:t>
            </a:r>
            <a:br>
              <a:rPr lang="en-US" sz="3200" dirty="0" smtClean="0">
                <a:latin typeface="Arial" pitchFamily="34" charset="0"/>
                <a:cs typeface="Arial" pitchFamily="34" charset="0"/>
              </a:rPr>
            </a:br>
            <a:r>
              <a:rPr lang="en-US" sz="3200" dirty="0" smtClean="0">
                <a:latin typeface="Arial" pitchFamily="34" charset="0"/>
                <a:cs typeface="Arial" pitchFamily="34" charset="0"/>
              </a:rPr>
              <a:t>usage, and organization.</a:t>
            </a:r>
          </a:p>
          <a:p>
            <a:pPr fontAlgn="auto">
              <a:spcBef>
                <a:spcPts val="0"/>
              </a:spcBef>
              <a:spcAft>
                <a:spcPts val="0"/>
              </a:spcAft>
              <a:defRPr/>
            </a:pPr>
            <a:endParaRPr lang="en-US" dirty="0" smtClean="0">
              <a:latin typeface="Arial" pitchFamily="34" charset="0"/>
              <a:cs typeface="Arial" pitchFamily="34" charset="0"/>
            </a:endParaRPr>
          </a:p>
          <a:p>
            <a:pPr marL="228600" indent="-228600" fontAlgn="auto">
              <a:spcBef>
                <a:spcPts val="0"/>
              </a:spcBef>
              <a:spcAft>
                <a:spcPts val="0"/>
              </a:spcAft>
              <a:defRPr/>
            </a:pPr>
            <a:r>
              <a:rPr lang="en-US" sz="2800" dirty="0" smtClean="0">
                <a:latin typeface="Arial" pitchFamily="34" charset="0"/>
                <a:cs typeface="Arial" pitchFamily="34" charset="0"/>
              </a:rPr>
              <a:t>20 Improving Sentences </a:t>
            </a:r>
            <a:br>
              <a:rPr lang="en-US" sz="2800" dirty="0" smtClean="0">
                <a:latin typeface="Arial" pitchFamily="34" charset="0"/>
                <a:cs typeface="Arial" pitchFamily="34" charset="0"/>
              </a:rPr>
            </a:br>
            <a:r>
              <a:rPr lang="en-US" sz="2800" dirty="0" smtClean="0">
                <a:latin typeface="Arial" pitchFamily="34" charset="0"/>
                <a:cs typeface="Arial" pitchFamily="34" charset="0"/>
              </a:rPr>
              <a:t>Questions</a:t>
            </a:r>
          </a:p>
          <a:p>
            <a:pPr marL="228600" indent="-228600" fontAlgn="auto">
              <a:spcBef>
                <a:spcPts val="0"/>
              </a:spcBef>
              <a:spcAft>
                <a:spcPts val="0"/>
              </a:spcAft>
              <a:defRPr/>
            </a:pPr>
            <a:endParaRPr lang="en-US" sz="2800" dirty="0" smtClean="0">
              <a:latin typeface="Arial" pitchFamily="34" charset="0"/>
              <a:cs typeface="Arial" pitchFamily="34" charset="0"/>
            </a:endParaRPr>
          </a:p>
          <a:p>
            <a:pPr marL="228600" indent="-228600" fontAlgn="auto">
              <a:spcBef>
                <a:spcPts val="0"/>
              </a:spcBef>
              <a:spcAft>
                <a:spcPts val="0"/>
              </a:spcAft>
              <a:defRPr/>
            </a:pPr>
            <a:r>
              <a:rPr lang="en-US" sz="2800" dirty="0" smtClean="0">
                <a:latin typeface="Arial" pitchFamily="34" charset="0"/>
                <a:cs typeface="Arial" pitchFamily="34" charset="0"/>
              </a:rPr>
              <a:t>14 Identifying Sentence </a:t>
            </a:r>
            <a:br>
              <a:rPr lang="en-US" sz="2800" dirty="0" smtClean="0">
                <a:latin typeface="Arial" pitchFamily="34" charset="0"/>
                <a:cs typeface="Arial" pitchFamily="34" charset="0"/>
              </a:rPr>
            </a:br>
            <a:r>
              <a:rPr lang="en-US" sz="2800" dirty="0" smtClean="0">
                <a:latin typeface="Arial" pitchFamily="34" charset="0"/>
                <a:cs typeface="Arial" pitchFamily="34" charset="0"/>
              </a:rPr>
              <a:t>Error Questions</a:t>
            </a:r>
          </a:p>
          <a:p>
            <a:pPr marL="228600" indent="-228600" fontAlgn="auto">
              <a:spcBef>
                <a:spcPts val="0"/>
              </a:spcBef>
              <a:spcAft>
                <a:spcPts val="0"/>
              </a:spcAft>
              <a:defRPr/>
            </a:pPr>
            <a:endParaRPr lang="en-US" sz="2800" dirty="0" smtClean="0">
              <a:latin typeface="Arial" pitchFamily="34" charset="0"/>
              <a:cs typeface="Arial" pitchFamily="34" charset="0"/>
            </a:endParaRPr>
          </a:p>
          <a:p>
            <a:pPr marL="228600" indent="-228600" fontAlgn="auto">
              <a:spcBef>
                <a:spcPts val="0"/>
              </a:spcBef>
              <a:spcAft>
                <a:spcPts val="0"/>
              </a:spcAft>
              <a:defRPr/>
            </a:pPr>
            <a:r>
              <a:rPr lang="en-US" sz="2800" dirty="0" smtClean="0">
                <a:latin typeface="Arial" pitchFamily="34" charset="0"/>
                <a:cs typeface="Arial" pitchFamily="34" charset="0"/>
              </a:rPr>
              <a:t>5 Improving Paragraph Questions </a:t>
            </a:r>
            <a:endParaRPr lang="fr-FR" sz="2800" dirty="0" smtClean="0">
              <a:latin typeface="Arial" pitchFamily="34" charset="0"/>
              <a:cs typeface="Arial" pitchFamily="34" charset="0"/>
            </a:endParaRPr>
          </a:p>
          <a:p>
            <a:pPr eaLnBrk="1" hangingPunct="1">
              <a:spcBef>
                <a:spcPts val="2200"/>
              </a:spcBef>
              <a:buNone/>
            </a:pPr>
            <a:endParaRPr lang="en-US" sz="2000" dirty="0" smtClean="0">
              <a:latin typeface="Arial" pitchFamily="34" charset="0"/>
              <a:ea typeface="ＭＳ Ｐゴシック" pitchFamily="34" charset="-128"/>
              <a:cs typeface="Arial" pitchFamily="34" charset="0"/>
            </a:endParaRPr>
          </a:p>
        </p:txBody>
      </p:sp>
      <p:pic>
        <p:nvPicPr>
          <p:cNvPr id="4" name="Picture 7" descr="0707writingskillsback.jpg"/>
          <p:cNvPicPr>
            <a:picLocks noChangeAspect="1"/>
          </p:cNvPicPr>
          <p:nvPr/>
        </p:nvPicPr>
        <p:blipFill>
          <a:blip r:embed="rId4"/>
          <a:srcRect l="10521"/>
          <a:stretch>
            <a:fillRect/>
          </a:stretch>
        </p:blipFill>
        <p:spPr bwMode="auto">
          <a:xfrm>
            <a:off x="5567767" y="2025478"/>
            <a:ext cx="3576233" cy="2710295"/>
          </a:xfrm>
          <a:prstGeom prst="rect">
            <a:avLst/>
          </a:prstGeom>
          <a:noFill/>
          <a:ln w="9525">
            <a:noFill/>
            <a:miter lim="800000"/>
            <a:headEnd/>
            <a:tailEnd/>
          </a:ln>
        </p:spPr>
      </p:pic>
      <p:sp>
        <p:nvSpPr>
          <p:cNvPr id="6" name="Rectangle 5"/>
          <p:cNvSpPr>
            <a:spLocks noChangeArrowheads="1"/>
          </p:cNvSpPr>
          <p:nvPr/>
        </p:nvSpPr>
        <p:spPr bwMode="auto">
          <a:xfrm>
            <a:off x="5567767" y="1882721"/>
            <a:ext cx="3570523" cy="142757"/>
          </a:xfrm>
          <a:prstGeom prst="rect">
            <a:avLst/>
          </a:prstGeom>
          <a:solidFill>
            <a:srgbClr val="752864"/>
          </a:solidFill>
          <a:ln>
            <a:noFill/>
          </a:ln>
          <a:effectLst>
            <a:outerShdw dist="23000" dir="5400000" rotWithShape="0">
              <a:srgbClr val="808080">
                <a:alpha val="34998"/>
              </a:srgbClr>
            </a:outerShdw>
          </a:effectLst>
          <a:extLst/>
        </p:spPr>
        <p:txBody>
          <a:bodyPr anchor="ctr"/>
          <a:lstStyle/>
          <a:p>
            <a:pPr algn="ctr">
              <a:defRPr/>
            </a:pPr>
            <a:endParaRPr lang="en-US" dirty="0">
              <a:solidFill>
                <a:schemeClr val="lt1"/>
              </a:solidFill>
              <a:latin typeface="+mn-lt"/>
              <a:ea typeface="+mn-ea"/>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Main Theme Ba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spcBef>
            <a:spcPts val="1200"/>
          </a:spcBef>
          <a:defRPr sz="2400" dirty="0" smtClean="0">
            <a:solidFill>
              <a:schemeClr val="bg1"/>
            </a:solidFill>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5553</TotalTime>
  <Words>3108</Words>
  <Application>Microsoft Office PowerPoint</Application>
  <PresentationFormat>On-screen Show (4:3)</PresentationFormat>
  <Paragraphs>357</Paragraphs>
  <Slides>30</Slides>
  <Notes>28</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Main Theme Base</vt:lpstr>
      <vt:lpstr>Prepare for the PSAT/NMSQT®:    A Step to the Future</vt:lpstr>
      <vt:lpstr>A Brief Overview of the Presentation</vt:lpstr>
      <vt:lpstr>What is the PSAT/NMSQT?</vt:lpstr>
      <vt:lpstr>What is the PSAT/NMSQT®?</vt:lpstr>
      <vt:lpstr>Benefits of the PSAT/NMSQT®</vt:lpstr>
      <vt:lpstr>What Skills are Tested on the PSAT/NMSQT?</vt:lpstr>
      <vt:lpstr>Critical Reading Questions</vt:lpstr>
      <vt:lpstr>Mathematics Questions</vt:lpstr>
      <vt:lpstr>Writing Skills Questions</vt:lpstr>
      <vt:lpstr>How does the PSAT/NMSQT ® compare to the SAT®?</vt:lpstr>
      <vt:lpstr>Sample Questions</vt:lpstr>
      <vt:lpstr>Critical Reading:  Sentence Completions</vt:lpstr>
      <vt:lpstr>Critical Reading:  Passage-Based Questions</vt:lpstr>
      <vt:lpstr>Math Section: Multiple Choice</vt:lpstr>
      <vt:lpstr>Math Section: Student-Produced Response</vt:lpstr>
      <vt:lpstr>PowerPoint Presentation</vt:lpstr>
      <vt:lpstr>Calculators are Encouraged</vt:lpstr>
      <vt:lpstr>Writing Skills Section: Improving Sentences</vt:lpstr>
      <vt:lpstr>Writing Skills Section: Identifying Sentence Errors</vt:lpstr>
      <vt:lpstr>Writing Skills Section: Improving Sentences</vt:lpstr>
      <vt:lpstr>PowerPoint Presentation</vt:lpstr>
      <vt:lpstr>Test Preparation Strategies</vt:lpstr>
      <vt:lpstr>Know How the PSAT/NMSQT Is Scored</vt:lpstr>
      <vt:lpstr>Personalized Skills Information</vt:lpstr>
      <vt:lpstr>Test Preparation: Long-Term</vt:lpstr>
      <vt:lpstr>Test Preparation: Short-Term</vt:lpstr>
      <vt:lpstr>Test Preparation: Test Readiness Strategies</vt:lpstr>
      <vt:lpstr>Visit collegeboard.org </vt:lpstr>
      <vt:lpstr>Take the PSAT/NMSQT</vt:lpstr>
      <vt:lpstr>PSAT/NMSQT</vt:lpstr>
    </vt:vector>
  </TitlesOfParts>
  <Company>The College Board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Step to the Future: Prepare for the PSAT/NMSQT - The College Board</dc:title>
  <dc:creator>The College Board;PSAT/NMSQT</dc:creator>
  <cp:lastModifiedBy>Brian Lytz</cp:lastModifiedBy>
  <cp:revision>475</cp:revision>
  <cp:lastPrinted>2012-09-04T03:30:36Z</cp:lastPrinted>
  <dcterms:created xsi:type="dcterms:W3CDTF">2012-08-01T15:13:54Z</dcterms:created>
  <dcterms:modified xsi:type="dcterms:W3CDTF">2014-09-23T14:28:50Z</dcterms:modified>
</cp:coreProperties>
</file>